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Raleway"/>
      <p:regular r:id="rId58"/>
      <p:bold r:id="rId59"/>
      <p:italic r:id="rId60"/>
      <p:boldItalic r:id="rId61"/>
    </p:embeddedFont>
    <p:embeddedFont>
      <p:font typeface="Lato"/>
      <p:regular r:id="rId62"/>
      <p:bold r:id="rId63"/>
      <p:italic r:id="rId64"/>
      <p:boldItalic r:id="rId65"/>
    </p:embeddedFont>
    <p:embeddedFont>
      <p:font typeface="Roboto Mon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regular.fntdata"/><Relationship Id="rId61" Type="http://schemas.openxmlformats.org/officeDocument/2006/relationships/font" Target="fonts/Raleway-boldItalic.fntdata"/><Relationship Id="rId20" Type="http://schemas.openxmlformats.org/officeDocument/2006/relationships/slide" Target="slides/slide14.xml"/><Relationship Id="rId64" Type="http://schemas.openxmlformats.org/officeDocument/2006/relationships/font" Target="fonts/Lato-italic.fntdata"/><Relationship Id="rId63" Type="http://schemas.openxmlformats.org/officeDocument/2006/relationships/font" Target="fonts/Lato-bold.fntdata"/><Relationship Id="rId22" Type="http://schemas.openxmlformats.org/officeDocument/2006/relationships/slide" Target="slides/slide16.xml"/><Relationship Id="rId66" Type="http://schemas.openxmlformats.org/officeDocument/2006/relationships/font" Target="fonts/RobotoMono-regular.fntdata"/><Relationship Id="rId21" Type="http://schemas.openxmlformats.org/officeDocument/2006/relationships/slide" Target="slides/slide15.xml"/><Relationship Id="rId65" Type="http://schemas.openxmlformats.org/officeDocument/2006/relationships/font" Target="fonts/Lato-boldItalic.fntdata"/><Relationship Id="rId24" Type="http://schemas.openxmlformats.org/officeDocument/2006/relationships/slide" Target="slides/slide18.xml"/><Relationship Id="rId68" Type="http://schemas.openxmlformats.org/officeDocument/2006/relationships/font" Target="fonts/RobotoMono-italic.fntdata"/><Relationship Id="rId23" Type="http://schemas.openxmlformats.org/officeDocument/2006/relationships/slide" Target="slides/slide17.xml"/><Relationship Id="rId67" Type="http://schemas.openxmlformats.org/officeDocument/2006/relationships/font" Target="fonts/RobotoMono-bold.fntdata"/><Relationship Id="rId60" Type="http://schemas.openxmlformats.org/officeDocument/2006/relationships/font" Target="fonts/Raleway-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on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aleway-bold.fntdata"/><Relationship Id="rId14" Type="http://schemas.openxmlformats.org/officeDocument/2006/relationships/slide" Target="slides/slide8.xml"/><Relationship Id="rId58" Type="http://schemas.openxmlformats.org/officeDocument/2006/relationships/font" Target="fonts/Raleway-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8975018c79_2_6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38975018c79_2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8975018c7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38975018c79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8975018c79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38975018c79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8975018c7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38975018c79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8975018c7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38975018c79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8975018c79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38975018c79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8975018c79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38975018c79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8975018c79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38975018c79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8975018c79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38975018c79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8975018c79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38975018c79_0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8975018c79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38975018c79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8975018c79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38975018c79_2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8975018c79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38975018c79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8975018c79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38975018c79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8982f299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38982f2995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8982f2995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38982f29958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8982f2995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38982f29958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8982f299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38982f29958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8982f2995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38982f29958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8982f2995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38982f29958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8982f2995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38982f29958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8982f2995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38982f29958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8975018c79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38975018c79_2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8982f2995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38982f29958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8982f2995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38982f29958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8982f2995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38982f29958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8982f2995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38982f29958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8982f2995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38982f29958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8982f2995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38982f29958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8982f2995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38982f29958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8982f29958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38982f29958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8982f2995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38982f29958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8982f29958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38982f29958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8975018c79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38975018c79_2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8982f2995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38982f29958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8982f29958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38982f29958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8982f2995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38982f29958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8982f29958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38982f29958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8982f2995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38982f29958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8982f29958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38982f29958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8982f29958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38982f29958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8982f29958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38982f29958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8982f29958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38982f29958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8982f29958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38982f29958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8975018c7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38975018c7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8982f29958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38982f29958_0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8975018c79_2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38975018c79_2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8975018c7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38975018c79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8975018c79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38975018c79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8975018c7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38975018c79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8975018c79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38975018c79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56" name="Google Shape;56;p14"/>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57" name="Google Shape;57;p14"/>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58" name="Google Shape;58;p14"/>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59" name="Google Shape;59;p14"/>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60" name="Google Shape;60;p1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cxnSp>
        <p:nvCxnSpPr>
          <p:cNvPr id="62" name="Google Shape;62;p1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63" name="Google Shape;63;p1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64" name="Google Shape;64;p1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65" name="Google Shape;65;p15"/>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15"/>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7" name="Google Shape;67;p1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8" name="Shape 68"/>
        <p:cNvGrpSpPr/>
        <p:nvPr/>
      </p:nvGrpSpPr>
      <p:grpSpPr>
        <a:xfrm>
          <a:off x="0" y="0"/>
          <a:ext cx="0" cy="0"/>
          <a:chOff x="0" y="0"/>
          <a:chExt cx="0" cy="0"/>
        </a:xfrm>
      </p:grpSpPr>
      <p:cxnSp>
        <p:nvCxnSpPr>
          <p:cNvPr id="69" name="Google Shape;69;p16"/>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70" name="Google Shape;70;p16"/>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71" name="Google Shape;71;p16"/>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72" name="Google Shape;72;p1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cxnSp>
        <p:nvCxnSpPr>
          <p:cNvPr id="74" name="Google Shape;74;p17"/>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75" name="Google Shape;75;p17"/>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76" name="Google Shape;76;p1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77" name="Google Shape;77;p17"/>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 name="Google Shape;78;p17"/>
          <p:cNvSpPr txBox="1"/>
          <p:nvPr>
            <p:ph idx="1" type="body"/>
          </p:nvPr>
        </p:nvSpPr>
        <p:spPr>
          <a:xfrm>
            <a:off x="2400303" y="1602675"/>
            <a:ext cx="3071400" cy="3002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9" name="Google Shape;79;p17"/>
          <p:cNvSpPr txBox="1"/>
          <p:nvPr>
            <p:ph idx="2" type="body"/>
          </p:nvPr>
        </p:nvSpPr>
        <p:spPr>
          <a:xfrm>
            <a:off x="5650572" y="1602675"/>
            <a:ext cx="3071400" cy="3002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0" name="Google Shape;80;p1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8"/>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3" name="Google Shape;83;p1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 name="Shape 84"/>
        <p:cNvGrpSpPr/>
        <p:nvPr/>
      </p:nvGrpSpPr>
      <p:grpSpPr>
        <a:xfrm>
          <a:off x="0" y="0"/>
          <a:ext cx="0" cy="0"/>
          <a:chOff x="0" y="0"/>
          <a:chExt cx="0" cy="0"/>
        </a:xfrm>
      </p:grpSpPr>
      <p:cxnSp>
        <p:nvCxnSpPr>
          <p:cNvPr id="85" name="Google Shape;85;p19"/>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86" name="Google Shape;86;p19"/>
          <p:cNvSpPr txBox="1"/>
          <p:nvPr>
            <p:ph type="title"/>
          </p:nvPr>
        </p:nvSpPr>
        <p:spPr>
          <a:xfrm>
            <a:off x="319500" y="936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7" name="Google Shape;87;p19"/>
          <p:cNvSpPr txBox="1"/>
          <p:nvPr>
            <p:ph idx="1" type="body"/>
          </p:nvPr>
        </p:nvSpPr>
        <p:spPr>
          <a:xfrm>
            <a:off x="319500" y="1846804"/>
            <a:ext cx="2808000" cy="28062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8" name="Google Shape;88;p1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9" name="Shape 89"/>
        <p:cNvGrpSpPr/>
        <p:nvPr/>
      </p:nvGrpSpPr>
      <p:grpSpPr>
        <a:xfrm>
          <a:off x="0" y="0"/>
          <a:ext cx="0" cy="0"/>
          <a:chOff x="0" y="0"/>
          <a:chExt cx="0" cy="0"/>
        </a:xfrm>
      </p:grpSpPr>
      <p:cxnSp>
        <p:nvCxnSpPr>
          <p:cNvPr id="90" name="Google Shape;90;p20"/>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91" name="Google Shape;91;p20"/>
          <p:cNvSpPr txBox="1"/>
          <p:nvPr>
            <p:ph type="title"/>
          </p:nvPr>
        </p:nvSpPr>
        <p:spPr>
          <a:xfrm>
            <a:off x="283103" y="712141"/>
            <a:ext cx="6244200" cy="38355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92" name="Google Shape;92;p2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 name="Shape 93"/>
        <p:cNvGrpSpPr/>
        <p:nvPr/>
      </p:nvGrpSpPr>
      <p:grpSpPr>
        <a:xfrm>
          <a:off x="0" y="0"/>
          <a:ext cx="0" cy="0"/>
          <a:chOff x="0" y="0"/>
          <a:chExt cx="0" cy="0"/>
        </a:xfrm>
      </p:grpSpPr>
      <p:sp>
        <p:nvSpPr>
          <p:cNvPr id="94" name="Google Shape;94;p2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5" name="Google Shape;95;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6" name="Google Shape;96;p21"/>
          <p:cNvSpPr txBox="1"/>
          <p:nvPr>
            <p:ph type="title"/>
          </p:nvPr>
        </p:nvSpPr>
        <p:spPr>
          <a:xfrm>
            <a:off x="265500" y="1397350"/>
            <a:ext cx="4045200" cy="1318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1"/>
              </a:buClr>
              <a:buSzPts val="3600"/>
              <a:buNone/>
              <a:defRPr sz="36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p:txBody>
      </p:sp>
      <p:sp>
        <p:nvSpPr>
          <p:cNvPr id="97" name="Google Shape;97;p21"/>
          <p:cNvSpPr txBox="1"/>
          <p:nvPr>
            <p:ph idx="1" type="subTitle"/>
          </p:nvPr>
        </p:nvSpPr>
        <p:spPr>
          <a:xfrm>
            <a:off x="265500" y="273537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8" name="Google Shape;98;p2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99" name="Google Shape;99;p2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0" name="Shape 100"/>
        <p:cNvGrpSpPr/>
        <p:nvPr/>
      </p:nvGrpSpPr>
      <p:grpSpPr>
        <a:xfrm>
          <a:off x="0" y="0"/>
          <a:ext cx="0" cy="0"/>
          <a:chOff x="0" y="0"/>
          <a:chExt cx="0" cy="0"/>
        </a:xfrm>
      </p:grpSpPr>
      <p:cxnSp>
        <p:nvCxnSpPr>
          <p:cNvPr id="101" name="Google Shape;101;p22"/>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02" name="Google Shape;102;p22"/>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03" name="Google Shape;103;p22"/>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4" name="Google Shape;104;p2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cxnSp>
        <p:nvCxnSpPr>
          <p:cNvPr id="106" name="Google Shape;106;p23"/>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07" name="Google Shape;107;p23"/>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108" name="Google Shape;108;p23"/>
          <p:cNvSpPr txBox="1"/>
          <p:nvPr>
            <p:ph hasCustomPrompt="1" type="title"/>
          </p:nvPr>
        </p:nvSpPr>
        <p:spPr>
          <a:xfrm>
            <a:off x="853950" y="1304850"/>
            <a:ext cx="7436100" cy="1538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09" name="Google Shape;109;p23"/>
          <p:cNvSpPr txBox="1"/>
          <p:nvPr>
            <p:ph idx="1" type="body"/>
          </p:nvPr>
        </p:nvSpPr>
        <p:spPr>
          <a:xfrm>
            <a:off x="853950" y="2919450"/>
            <a:ext cx="74361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10" name="Google Shape;110;p2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 name="Shape 111"/>
        <p:cNvGrpSpPr/>
        <p:nvPr/>
      </p:nvGrpSpPr>
      <p:grpSpPr>
        <a:xfrm>
          <a:off x="0" y="0"/>
          <a:ext cx="0" cy="0"/>
          <a:chOff x="0" y="0"/>
          <a:chExt cx="0" cy="0"/>
        </a:xfrm>
      </p:grpSpPr>
      <p:sp>
        <p:nvSpPr>
          <p:cNvPr id="112" name="Google Shape;112;p2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A">
  <p:cSld name="TITLE_AND_BODY_2_1">
    <p:spTree>
      <p:nvGrpSpPr>
        <p:cNvPr id="113" name="Shape 113"/>
        <p:cNvGrpSpPr/>
        <p:nvPr/>
      </p:nvGrpSpPr>
      <p:grpSpPr>
        <a:xfrm>
          <a:off x="0" y="0"/>
          <a:ext cx="0" cy="0"/>
          <a:chOff x="0" y="0"/>
          <a:chExt cx="0" cy="0"/>
        </a:xfrm>
      </p:grpSpPr>
      <p:sp>
        <p:nvSpPr>
          <p:cNvPr id="114" name="Google Shape;114;p25"/>
          <p:cNvSpPr/>
          <p:nvPr>
            <p:ph idx="2" type="pic"/>
          </p:nvPr>
        </p:nvSpPr>
        <p:spPr>
          <a:xfrm>
            <a:off x="3996000" y="0"/>
            <a:ext cx="5148000" cy="5143500"/>
          </a:xfrm>
          <a:prstGeom prst="rect">
            <a:avLst/>
          </a:prstGeom>
          <a:noFill/>
          <a:ln>
            <a:noFill/>
          </a:ln>
        </p:spPr>
      </p:sp>
      <p:sp>
        <p:nvSpPr>
          <p:cNvPr id="115" name="Google Shape;115;p25"/>
          <p:cNvSpPr txBox="1"/>
          <p:nvPr>
            <p:ph type="title"/>
          </p:nvPr>
        </p:nvSpPr>
        <p:spPr>
          <a:xfrm>
            <a:off x="327575" y="340500"/>
            <a:ext cx="3548100" cy="1093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6" name="Google Shape;116;p25"/>
          <p:cNvSpPr txBox="1"/>
          <p:nvPr>
            <p:ph idx="1" type="body"/>
          </p:nvPr>
        </p:nvSpPr>
        <p:spPr>
          <a:xfrm>
            <a:off x="327575" y="1616646"/>
            <a:ext cx="3548100" cy="3288300"/>
          </a:xfrm>
          <a:prstGeom prst="rect">
            <a:avLst/>
          </a:prstGeom>
          <a:noFill/>
          <a:ln>
            <a:noFill/>
          </a:ln>
        </p:spPr>
        <p:txBody>
          <a:bodyPr anchorCtr="0" anchor="t" bIns="0" lIns="0" spcFirstLastPara="1" rIns="0" wrap="square" tIns="0">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52" name="Google Shape;52;p13"/>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Lato"/>
              <a:buChar char="●"/>
              <a:defRPr b="0" i="0" sz="1800" u="none" cap="none" strike="noStrike">
                <a:solidFill>
                  <a:schemeClr val="dk2"/>
                </a:solidFill>
                <a:latin typeface="Lato"/>
                <a:ea typeface="Lato"/>
                <a:cs typeface="Lato"/>
                <a:sym typeface="Lato"/>
              </a:defRPr>
            </a:lvl1pPr>
            <a:lvl2pPr indent="-317500" lvl="1" marL="9144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2pPr>
            <a:lvl3pPr indent="-317500" lvl="2" marL="13716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3pPr>
            <a:lvl4pPr indent="-317500" lvl="3" marL="18288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4pPr>
            <a:lvl5pPr indent="-317500" lvl="4" marL="22860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5pPr>
            <a:lvl6pPr indent="-317500" lvl="5" marL="27432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6pPr>
            <a:lvl7pPr indent="-317500" lvl="6" marL="32004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7pPr>
            <a:lvl8pPr indent="-317500" lvl="7" marL="36576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8pPr>
            <a:lvl9pPr indent="-317500" lvl="8" marL="41148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9pPr>
          </a:lstStyle>
          <a:p/>
        </p:txBody>
      </p:sp>
      <p:sp>
        <p:nvSpPr>
          <p:cNvPr id="53" name="Google Shape;53;p1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39.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42.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6"/>
          <p:cNvSpPr txBox="1"/>
          <p:nvPr>
            <p:ph type="ctrTitle"/>
          </p:nvPr>
        </p:nvSpPr>
        <p:spPr>
          <a:xfrm>
            <a:off x="2371725" y="630225"/>
            <a:ext cx="6331500" cy="2301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5333"/>
              <a:buNone/>
            </a:pPr>
            <a:r>
              <a:rPr lang="en-GB"/>
              <a:t>Chapter  - Text Classification</a:t>
            </a:r>
            <a:endParaRPr/>
          </a:p>
        </p:txBody>
      </p:sp>
      <p:sp>
        <p:nvSpPr>
          <p:cNvPr id="122" name="Google Shape;122;p26"/>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1800"/>
              <a:buNone/>
            </a:pPr>
            <a:r>
              <a:rPr lang="en-GB"/>
              <a:t>From the book Hands-On Large Language Models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5"/>
          <p:cNvSpPr txBox="1"/>
          <p:nvPr>
            <p:ph type="title"/>
          </p:nvPr>
        </p:nvSpPr>
        <p:spPr>
          <a:xfrm>
            <a:off x="486675" y="100575"/>
            <a:ext cx="76827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Model Selection</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185" name="Google Shape;185;p35"/>
          <p:cNvSpPr txBox="1"/>
          <p:nvPr>
            <p:ph idx="1" type="body"/>
          </p:nvPr>
        </p:nvSpPr>
        <p:spPr>
          <a:xfrm>
            <a:off x="3975" y="671325"/>
            <a:ext cx="8648100" cy="643500"/>
          </a:xfrm>
          <a:prstGeom prst="rect">
            <a:avLst/>
          </a:prstGeom>
          <a:noFill/>
          <a:ln>
            <a:noFill/>
          </a:ln>
        </p:spPr>
        <p:txBody>
          <a:bodyPr anchorCtr="0" anchor="t" bIns="91425" lIns="91425" spcFirstLastPara="1" rIns="91425" wrap="square" tIns="91425">
            <a:normAutofit/>
          </a:bodyPr>
          <a:lstStyle/>
          <a:p>
            <a:pPr indent="-368300" lvl="0" marL="457200" rtl="0" algn="l">
              <a:spcBef>
                <a:spcPts val="1200"/>
              </a:spcBef>
              <a:spcAft>
                <a:spcPts val="0"/>
              </a:spcAft>
              <a:buSzPts val="2200"/>
              <a:buChar char="●"/>
            </a:pPr>
            <a:r>
              <a:rPr b="1" lang="en-GB" sz="2200"/>
              <a:t>BERT variants over time:</a:t>
            </a:r>
            <a:endParaRPr b="1" sz="2200"/>
          </a:p>
        </p:txBody>
      </p:sp>
      <p:pic>
        <p:nvPicPr>
          <p:cNvPr id="186" name="Google Shape;186;p35"/>
          <p:cNvPicPr preferRelativeResize="0"/>
          <p:nvPr/>
        </p:nvPicPr>
        <p:blipFill>
          <a:blip r:embed="rId3">
            <a:alphaModFix/>
          </a:blip>
          <a:stretch>
            <a:fillRect/>
          </a:stretch>
        </p:blipFill>
        <p:spPr>
          <a:xfrm>
            <a:off x="475000" y="1185827"/>
            <a:ext cx="8194000" cy="3222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6"/>
          <p:cNvSpPr txBox="1"/>
          <p:nvPr>
            <p:ph type="title"/>
          </p:nvPr>
        </p:nvSpPr>
        <p:spPr>
          <a:xfrm>
            <a:off x="486675" y="100575"/>
            <a:ext cx="76827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Using a Task-Specific Model</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192" name="Google Shape;192;p36"/>
          <p:cNvSpPr txBox="1"/>
          <p:nvPr>
            <p:ph idx="1" type="body"/>
          </p:nvPr>
        </p:nvSpPr>
        <p:spPr>
          <a:xfrm>
            <a:off x="3975" y="744075"/>
            <a:ext cx="4080300" cy="3824700"/>
          </a:xfrm>
          <a:prstGeom prst="rect">
            <a:avLst/>
          </a:prstGeom>
          <a:noFill/>
          <a:ln>
            <a:noFill/>
          </a:ln>
        </p:spPr>
        <p:txBody>
          <a:bodyPr anchorCtr="0" anchor="t" bIns="91425" lIns="91425" spcFirstLastPara="1" rIns="91425" wrap="square" tIns="91425">
            <a:normAutofit/>
          </a:bodyPr>
          <a:lstStyle/>
          <a:p>
            <a:pPr indent="-368300" lvl="0" marL="457200" rtl="0" algn="l">
              <a:spcBef>
                <a:spcPts val="1200"/>
              </a:spcBef>
              <a:spcAft>
                <a:spcPts val="0"/>
              </a:spcAft>
              <a:buSzPts val="2200"/>
              <a:buChar char="●"/>
            </a:pPr>
            <a:r>
              <a:rPr lang="en-GB" sz="2200"/>
              <a:t>Task-specific models are the simplest approach. Load model, pass text, get prediction.</a:t>
            </a:r>
            <a:endParaRPr sz="2200"/>
          </a:p>
        </p:txBody>
      </p:sp>
      <p:pic>
        <p:nvPicPr>
          <p:cNvPr id="193" name="Google Shape;193;p36"/>
          <p:cNvPicPr preferRelativeResize="0"/>
          <p:nvPr/>
        </p:nvPicPr>
        <p:blipFill>
          <a:blip r:embed="rId3">
            <a:alphaModFix/>
          </a:blip>
          <a:stretch>
            <a:fillRect/>
          </a:stretch>
        </p:blipFill>
        <p:spPr>
          <a:xfrm>
            <a:off x="4284875" y="744075"/>
            <a:ext cx="4754926" cy="40013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7"/>
          <p:cNvSpPr txBox="1"/>
          <p:nvPr>
            <p:ph type="title"/>
          </p:nvPr>
        </p:nvSpPr>
        <p:spPr>
          <a:xfrm>
            <a:off x="486675" y="100575"/>
            <a:ext cx="76827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Using a Task-Specific Model</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199" name="Google Shape;199;p37"/>
          <p:cNvSpPr txBox="1"/>
          <p:nvPr>
            <p:ph idx="1" type="body"/>
          </p:nvPr>
        </p:nvSpPr>
        <p:spPr>
          <a:xfrm>
            <a:off x="0" y="659400"/>
            <a:ext cx="4080300" cy="3824700"/>
          </a:xfrm>
          <a:prstGeom prst="rect">
            <a:avLst/>
          </a:prstGeom>
          <a:noFill/>
          <a:ln>
            <a:noFill/>
          </a:ln>
        </p:spPr>
        <p:txBody>
          <a:bodyPr anchorCtr="0" anchor="t" bIns="91425" lIns="91425" spcFirstLastPara="1" rIns="91425" wrap="square" tIns="91425">
            <a:normAutofit/>
          </a:bodyPr>
          <a:lstStyle/>
          <a:p>
            <a:pPr indent="-368300" lvl="0" marL="457200" rtl="0" algn="l">
              <a:spcBef>
                <a:spcPts val="1200"/>
              </a:spcBef>
              <a:spcAft>
                <a:spcPts val="0"/>
              </a:spcAft>
              <a:buSzPts val="2200"/>
              <a:buChar char="●"/>
            </a:pPr>
            <a:r>
              <a:rPr lang="en-GB" sz="2200"/>
              <a:t>Loading the model:</a:t>
            </a:r>
            <a:endParaRPr sz="2200"/>
          </a:p>
        </p:txBody>
      </p:sp>
      <p:pic>
        <p:nvPicPr>
          <p:cNvPr id="200" name="Google Shape;200;p37"/>
          <p:cNvPicPr preferRelativeResize="0"/>
          <p:nvPr/>
        </p:nvPicPr>
        <p:blipFill>
          <a:blip r:embed="rId3">
            <a:alphaModFix/>
          </a:blip>
          <a:stretch>
            <a:fillRect/>
          </a:stretch>
        </p:blipFill>
        <p:spPr>
          <a:xfrm>
            <a:off x="742925" y="1106125"/>
            <a:ext cx="6612000" cy="2895325"/>
          </a:xfrm>
          <a:prstGeom prst="rect">
            <a:avLst/>
          </a:prstGeom>
          <a:noFill/>
          <a:ln>
            <a:noFill/>
          </a:ln>
        </p:spPr>
      </p:pic>
      <p:sp>
        <p:nvSpPr>
          <p:cNvPr id="201" name="Google Shape;201;p37"/>
          <p:cNvSpPr txBox="1"/>
          <p:nvPr>
            <p:ph idx="1" type="body"/>
          </p:nvPr>
        </p:nvSpPr>
        <p:spPr>
          <a:xfrm>
            <a:off x="0" y="4177825"/>
            <a:ext cx="8272800" cy="861300"/>
          </a:xfrm>
          <a:prstGeom prst="rect">
            <a:avLst/>
          </a:prstGeom>
          <a:noFill/>
          <a:ln>
            <a:noFill/>
          </a:ln>
        </p:spPr>
        <p:txBody>
          <a:bodyPr anchorCtr="0" anchor="t" bIns="91425" lIns="91425" spcFirstLastPara="1" rIns="91425" wrap="square" tIns="91425">
            <a:normAutofit fontScale="85000"/>
          </a:bodyPr>
          <a:lstStyle/>
          <a:p>
            <a:pPr indent="-347345" lvl="0" marL="457200" rtl="0" algn="l">
              <a:spcBef>
                <a:spcPts val="1200"/>
              </a:spcBef>
              <a:spcAft>
                <a:spcPts val="0"/>
              </a:spcAft>
              <a:buSzPct val="100000"/>
              <a:buChar char="●"/>
            </a:pPr>
            <a:r>
              <a:rPr lang="en-GB" sz="2200">
                <a:highlight>
                  <a:schemeClr val="lt1"/>
                </a:highlight>
              </a:rPr>
              <a:t>As shown above, the tokenizer is loaded with the model. From Chapter 1, we know that a tokenizer is responsible for converting input text to tokens</a:t>
            </a:r>
            <a:endParaRPr sz="2200">
              <a:highlight>
                <a:schemeClr val="lt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8"/>
          <p:cNvSpPr txBox="1"/>
          <p:nvPr>
            <p:ph type="title"/>
          </p:nvPr>
        </p:nvSpPr>
        <p:spPr>
          <a:xfrm>
            <a:off x="486675" y="100575"/>
            <a:ext cx="76827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Using a Task-Specific Model</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pic>
        <p:nvPicPr>
          <p:cNvPr id="207" name="Google Shape;207;p38"/>
          <p:cNvPicPr preferRelativeResize="0"/>
          <p:nvPr/>
        </p:nvPicPr>
        <p:blipFill>
          <a:blip r:embed="rId3">
            <a:alphaModFix/>
          </a:blip>
          <a:stretch>
            <a:fillRect/>
          </a:stretch>
        </p:blipFill>
        <p:spPr>
          <a:xfrm>
            <a:off x="1642338" y="896500"/>
            <a:ext cx="5233625" cy="376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9"/>
          <p:cNvSpPr txBox="1"/>
          <p:nvPr>
            <p:ph type="title"/>
          </p:nvPr>
        </p:nvSpPr>
        <p:spPr>
          <a:xfrm>
            <a:off x="486675" y="100575"/>
            <a:ext cx="76827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Using a Task-Specific Model</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213" name="Google Shape;213;p39"/>
          <p:cNvSpPr txBox="1"/>
          <p:nvPr>
            <p:ph idx="1" type="body"/>
          </p:nvPr>
        </p:nvSpPr>
        <p:spPr>
          <a:xfrm>
            <a:off x="0" y="659400"/>
            <a:ext cx="4080300" cy="3824700"/>
          </a:xfrm>
          <a:prstGeom prst="rect">
            <a:avLst/>
          </a:prstGeom>
          <a:noFill/>
          <a:ln>
            <a:noFill/>
          </a:ln>
        </p:spPr>
        <p:txBody>
          <a:bodyPr anchorCtr="0" anchor="t" bIns="91425" lIns="91425" spcFirstLastPara="1" rIns="91425" wrap="square" tIns="91425">
            <a:normAutofit/>
          </a:bodyPr>
          <a:lstStyle/>
          <a:p>
            <a:pPr indent="-368300" lvl="0" marL="457200" rtl="0" algn="l">
              <a:spcBef>
                <a:spcPts val="1200"/>
              </a:spcBef>
              <a:spcAft>
                <a:spcPts val="0"/>
              </a:spcAft>
              <a:buSzPts val="2200"/>
              <a:buChar char="●"/>
            </a:pPr>
            <a:r>
              <a:rPr lang="en-GB" sz="2200"/>
              <a:t>Running Inference:</a:t>
            </a:r>
            <a:endParaRPr sz="2200"/>
          </a:p>
        </p:txBody>
      </p:sp>
      <p:pic>
        <p:nvPicPr>
          <p:cNvPr id="214" name="Google Shape;214;p39"/>
          <p:cNvPicPr preferRelativeResize="0"/>
          <p:nvPr/>
        </p:nvPicPr>
        <p:blipFill>
          <a:blip r:embed="rId3">
            <a:alphaModFix/>
          </a:blip>
          <a:stretch>
            <a:fillRect/>
          </a:stretch>
        </p:blipFill>
        <p:spPr>
          <a:xfrm>
            <a:off x="461386" y="1328625"/>
            <a:ext cx="8221225" cy="3553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type="title"/>
          </p:nvPr>
        </p:nvSpPr>
        <p:spPr>
          <a:xfrm>
            <a:off x="486675" y="100575"/>
            <a:ext cx="76827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Using a Task-Specific Model</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220" name="Google Shape;220;p40"/>
          <p:cNvSpPr txBox="1"/>
          <p:nvPr>
            <p:ph idx="1" type="body"/>
          </p:nvPr>
        </p:nvSpPr>
        <p:spPr>
          <a:xfrm>
            <a:off x="0" y="659400"/>
            <a:ext cx="8520300" cy="643500"/>
          </a:xfrm>
          <a:prstGeom prst="rect">
            <a:avLst/>
          </a:prstGeom>
          <a:noFill/>
          <a:ln>
            <a:noFill/>
          </a:ln>
        </p:spPr>
        <p:txBody>
          <a:bodyPr anchorCtr="0" anchor="t" bIns="91425" lIns="91425" spcFirstLastPara="1" rIns="91425" wrap="square" tIns="91425">
            <a:normAutofit/>
          </a:bodyPr>
          <a:lstStyle/>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The next step after generating predictions is evaluation</a:t>
            </a:r>
            <a:endParaRPr sz="2200"/>
          </a:p>
        </p:txBody>
      </p:sp>
      <p:pic>
        <p:nvPicPr>
          <p:cNvPr id="221" name="Google Shape;221;p40"/>
          <p:cNvPicPr preferRelativeResize="0"/>
          <p:nvPr/>
        </p:nvPicPr>
        <p:blipFill>
          <a:blip r:embed="rId3">
            <a:alphaModFix/>
          </a:blip>
          <a:stretch>
            <a:fillRect/>
          </a:stretch>
        </p:blipFill>
        <p:spPr>
          <a:xfrm>
            <a:off x="1740924" y="1111799"/>
            <a:ext cx="5038475" cy="2121900"/>
          </a:xfrm>
          <a:prstGeom prst="rect">
            <a:avLst/>
          </a:prstGeom>
          <a:noFill/>
          <a:ln>
            <a:noFill/>
          </a:ln>
        </p:spPr>
      </p:pic>
      <p:sp>
        <p:nvSpPr>
          <p:cNvPr id="222" name="Google Shape;222;p40"/>
          <p:cNvSpPr txBox="1"/>
          <p:nvPr>
            <p:ph idx="1" type="body"/>
          </p:nvPr>
        </p:nvSpPr>
        <p:spPr>
          <a:xfrm>
            <a:off x="0" y="3101350"/>
            <a:ext cx="8520300" cy="643500"/>
          </a:xfrm>
          <a:prstGeom prst="rect">
            <a:avLst/>
          </a:prstGeom>
          <a:noFill/>
          <a:ln>
            <a:noFill/>
          </a:ln>
        </p:spPr>
        <p:txBody>
          <a:bodyPr anchorCtr="0" anchor="t" bIns="91425" lIns="91425" spcFirstLastPara="1" rIns="91425" wrap="square" tIns="91425">
            <a:normAutofit/>
          </a:bodyPr>
          <a:lstStyle/>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The results are:</a:t>
            </a:r>
            <a:endParaRPr sz="2200">
              <a:solidFill>
                <a:srgbClr val="000000"/>
              </a:solidFill>
              <a:highlight>
                <a:schemeClr val="lt1"/>
              </a:highlight>
            </a:endParaRPr>
          </a:p>
        </p:txBody>
      </p:sp>
      <p:pic>
        <p:nvPicPr>
          <p:cNvPr id="223" name="Google Shape;223;p40"/>
          <p:cNvPicPr preferRelativeResize="0"/>
          <p:nvPr/>
        </p:nvPicPr>
        <p:blipFill>
          <a:blip r:embed="rId4">
            <a:alphaModFix/>
          </a:blip>
          <a:stretch>
            <a:fillRect/>
          </a:stretch>
        </p:blipFill>
        <p:spPr>
          <a:xfrm>
            <a:off x="1021650" y="3744850"/>
            <a:ext cx="6477000" cy="106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1"/>
          <p:cNvSpPr txBox="1"/>
          <p:nvPr>
            <p:ph type="title"/>
          </p:nvPr>
        </p:nvSpPr>
        <p:spPr>
          <a:xfrm>
            <a:off x="486675" y="100575"/>
            <a:ext cx="76827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Using a Task-Specific Model</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229" name="Google Shape;229;p41"/>
          <p:cNvSpPr txBox="1"/>
          <p:nvPr>
            <p:ph idx="1" type="body"/>
          </p:nvPr>
        </p:nvSpPr>
        <p:spPr>
          <a:xfrm>
            <a:off x="0" y="659400"/>
            <a:ext cx="4572000" cy="448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Key Metrics:</a:t>
            </a:r>
            <a:endParaRPr b="1"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Font typeface="Arial"/>
              <a:buChar char="●"/>
            </a:pPr>
            <a:r>
              <a:rPr b="1" lang="en-GB" sz="2200">
                <a:solidFill>
                  <a:srgbClr val="000000"/>
                </a:solidFill>
                <a:highlight>
                  <a:schemeClr val="lt1"/>
                </a:highlight>
              </a:rPr>
              <a:t>Precision </a:t>
            </a:r>
            <a:r>
              <a:rPr lang="en-GB" sz="2200">
                <a:solidFill>
                  <a:srgbClr val="000000"/>
                </a:solidFill>
                <a:highlight>
                  <a:schemeClr val="lt1"/>
                </a:highlight>
              </a:rPr>
              <a:t>- Of items we called positive, how many actually were? </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Font typeface="Arial"/>
              <a:buChar char="●"/>
            </a:pPr>
            <a:r>
              <a:rPr b="1" lang="en-GB" sz="2200">
                <a:solidFill>
                  <a:srgbClr val="000000"/>
                </a:solidFill>
                <a:highlight>
                  <a:schemeClr val="lt1"/>
                </a:highlight>
              </a:rPr>
              <a:t>Recall </a:t>
            </a:r>
            <a:r>
              <a:rPr lang="en-GB" sz="2200">
                <a:solidFill>
                  <a:srgbClr val="000000"/>
                </a:solidFill>
                <a:highlight>
                  <a:schemeClr val="lt1"/>
                </a:highlight>
              </a:rPr>
              <a:t>- Of all positive items, how many did we find? </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Font typeface="Arial"/>
              <a:buChar char="●"/>
            </a:pPr>
            <a:r>
              <a:rPr b="1" lang="en-GB" sz="2200">
                <a:solidFill>
                  <a:srgbClr val="000000"/>
                </a:solidFill>
                <a:highlight>
                  <a:schemeClr val="lt1"/>
                </a:highlight>
              </a:rPr>
              <a:t>F1 Score</a:t>
            </a:r>
            <a:r>
              <a:rPr lang="en-GB" sz="2200">
                <a:solidFill>
                  <a:srgbClr val="000000"/>
                </a:solidFill>
                <a:highlight>
                  <a:schemeClr val="lt1"/>
                </a:highlight>
              </a:rPr>
              <a:t> - Harmonic mean of precision and recall </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Font typeface="Arial"/>
              <a:buChar char="●"/>
            </a:pPr>
            <a:r>
              <a:rPr b="1" lang="en-GB" sz="2200">
                <a:solidFill>
                  <a:srgbClr val="000000"/>
                </a:solidFill>
                <a:highlight>
                  <a:schemeClr val="lt1"/>
                </a:highlight>
              </a:rPr>
              <a:t>Accuracy </a:t>
            </a:r>
            <a:r>
              <a:rPr lang="en-GB" sz="2200">
                <a:solidFill>
                  <a:srgbClr val="000000"/>
                </a:solidFill>
                <a:highlight>
                  <a:schemeClr val="lt1"/>
                </a:highlight>
              </a:rPr>
              <a:t>- Overall correctness (can be misleading with imbalanced classes)</a:t>
            </a:r>
            <a:endParaRPr sz="2200">
              <a:solidFill>
                <a:srgbClr val="000000"/>
              </a:solidFill>
              <a:highlight>
                <a:schemeClr val="lt1"/>
              </a:highlight>
            </a:endParaRPr>
          </a:p>
        </p:txBody>
      </p:sp>
      <p:pic>
        <p:nvPicPr>
          <p:cNvPr id="230" name="Google Shape;230;p41"/>
          <p:cNvPicPr preferRelativeResize="0"/>
          <p:nvPr/>
        </p:nvPicPr>
        <p:blipFill>
          <a:blip r:embed="rId3">
            <a:alphaModFix/>
          </a:blip>
          <a:stretch>
            <a:fillRect/>
          </a:stretch>
        </p:blipFill>
        <p:spPr>
          <a:xfrm>
            <a:off x="4458225" y="1364887"/>
            <a:ext cx="4572000" cy="24137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2"/>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Classification Tasks That Leverage Embeddings</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236" name="Google Shape;236;p42"/>
          <p:cNvSpPr txBox="1"/>
          <p:nvPr>
            <p:ph idx="1" type="body"/>
          </p:nvPr>
        </p:nvSpPr>
        <p:spPr>
          <a:xfrm>
            <a:off x="0" y="659400"/>
            <a:ext cx="4572000" cy="448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Supervised Classification:</a:t>
            </a:r>
            <a:endParaRPr b="1"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Font typeface="Arial"/>
              <a:buChar char="●"/>
            </a:pPr>
            <a:r>
              <a:rPr b="1" lang="en-GB" sz="2200">
                <a:solidFill>
                  <a:srgbClr val="000000"/>
                </a:solidFill>
                <a:highlight>
                  <a:schemeClr val="lt1"/>
                </a:highlight>
              </a:rPr>
              <a:t>Stage 1: </a:t>
            </a:r>
            <a:r>
              <a:rPr lang="en-GB" sz="2200">
                <a:solidFill>
                  <a:srgbClr val="000000"/>
                </a:solidFill>
                <a:highlight>
                  <a:schemeClr val="lt1"/>
                </a:highlight>
              </a:rPr>
              <a:t>Embedding model converts text to vectors (frozen, no training needed)</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Font typeface="Arial"/>
              <a:buChar char="●"/>
            </a:pPr>
            <a:r>
              <a:rPr b="1" lang="en-GB" sz="2200">
                <a:solidFill>
                  <a:srgbClr val="000000"/>
                </a:solidFill>
                <a:highlight>
                  <a:schemeClr val="lt1"/>
                </a:highlight>
              </a:rPr>
              <a:t>Stage 2:</a:t>
            </a:r>
            <a:r>
              <a:rPr lang="en-GB" sz="2200">
                <a:solidFill>
                  <a:srgbClr val="000000"/>
                </a:solidFill>
                <a:highlight>
                  <a:schemeClr val="lt1"/>
                </a:highlight>
              </a:rPr>
              <a:t> Simple classifier takes generated embeddings as input and (</a:t>
            </a:r>
            <a:r>
              <a:rPr i="1" lang="en-GB" sz="2200">
                <a:solidFill>
                  <a:srgbClr val="000000"/>
                </a:solidFill>
                <a:highlight>
                  <a:schemeClr val="lt1"/>
                </a:highlight>
              </a:rPr>
              <a:t>e.g., logistic regression</a:t>
            </a:r>
            <a:r>
              <a:rPr lang="en-GB" sz="2200">
                <a:solidFill>
                  <a:srgbClr val="000000"/>
                </a:solidFill>
                <a:highlight>
                  <a:schemeClr val="lt1"/>
                </a:highlight>
              </a:rPr>
              <a:t>) learns from those vectors (fast, runs on CPU)</a:t>
            </a:r>
            <a:r>
              <a:rPr lang="en-GB" sz="2200">
                <a:solidFill>
                  <a:srgbClr val="000000"/>
                </a:solidFill>
                <a:highlight>
                  <a:schemeClr val="lt1"/>
                </a:highlight>
              </a:rPr>
              <a:t> </a:t>
            </a:r>
            <a:endParaRPr sz="2200">
              <a:solidFill>
                <a:srgbClr val="000000"/>
              </a:solidFill>
              <a:highlight>
                <a:schemeClr val="lt1"/>
              </a:highlight>
            </a:endParaRPr>
          </a:p>
          <a:p>
            <a:pPr indent="0" lvl="0" marL="457200" rtl="0" algn="l">
              <a:lnSpc>
                <a:spcPct val="100000"/>
              </a:lnSpc>
              <a:spcBef>
                <a:spcPts val="1200"/>
              </a:spcBef>
              <a:spcAft>
                <a:spcPts val="1200"/>
              </a:spcAft>
              <a:buNone/>
            </a:pPr>
            <a:r>
              <a:t/>
            </a:r>
            <a:endParaRPr sz="2200">
              <a:solidFill>
                <a:srgbClr val="000000"/>
              </a:solidFill>
              <a:highlight>
                <a:schemeClr val="lt1"/>
              </a:highlight>
            </a:endParaRPr>
          </a:p>
        </p:txBody>
      </p:sp>
      <p:pic>
        <p:nvPicPr>
          <p:cNvPr id="237" name="Google Shape;237;p42"/>
          <p:cNvPicPr preferRelativeResize="0"/>
          <p:nvPr/>
        </p:nvPicPr>
        <p:blipFill>
          <a:blip r:embed="rId3">
            <a:alphaModFix/>
          </a:blip>
          <a:stretch>
            <a:fillRect/>
          </a:stretch>
        </p:blipFill>
        <p:spPr>
          <a:xfrm>
            <a:off x="4571996" y="1650075"/>
            <a:ext cx="4572001" cy="16247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3"/>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Classification Tasks That Leverage Embeddings</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243" name="Google Shape;243;p43"/>
          <p:cNvSpPr txBox="1"/>
          <p:nvPr>
            <p:ph idx="1" type="body"/>
          </p:nvPr>
        </p:nvSpPr>
        <p:spPr>
          <a:xfrm>
            <a:off x="0" y="659400"/>
            <a:ext cx="9030000" cy="448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Benefits of using a separate classifier:</a:t>
            </a:r>
            <a:endParaRPr b="1"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Font typeface="Arial"/>
              <a:buChar char="●"/>
            </a:pPr>
            <a:r>
              <a:rPr b="1" lang="en-GB" sz="2200">
                <a:solidFill>
                  <a:srgbClr val="000000"/>
                </a:solidFill>
                <a:highlight>
                  <a:schemeClr val="lt1"/>
                </a:highlight>
              </a:rPr>
              <a:t>No GPU needed for training - </a:t>
            </a:r>
            <a:r>
              <a:rPr lang="en-GB" sz="2200">
                <a:solidFill>
                  <a:srgbClr val="000000"/>
                </a:solidFill>
                <a:highlight>
                  <a:schemeClr val="lt1"/>
                </a:highlight>
              </a:rPr>
              <a:t>can be expensive and time-consuming</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Font typeface="Arial"/>
              <a:buChar char="●"/>
            </a:pPr>
            <a:r>
              <a:rPr b="1" lang="en-GB" sz="2200">
                <a:solidFill>
                  <a:srgbClr val="000000"/>
                </a:solidFill>
                <a:highlight>
                  <a:schemeClr val="lt1"/>
                </a:highlight>
              </a:rPr>
              <a:t>Embeddings work for any task -</a:t>
            </a:r>
            <a:r>
              <a:rPr lang="en-GB" sz="2200">
                <a:solidFill>
                  <a:srgbClr val="000000"/>
                </a:solidFill>
                <a:highlight>
                  <a:schemeClr val="lt1"/>
                </a:highlight>
              </a:rPr>
              <a:t> because the model is frozen, the model is not changed and stays the same as before, therefore, this model can be used for other tasks and in general. Can be attached to other classifiers for other specific tasks.</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Font typeface="Arial"/>
              <a:buChar char="●"/>
            </a:pPr>
            <a:r>
              <a:rPr b="1" lang="en-GB" sz="2200">
                <a:solidFill>
                  <a:srgbClr val="000000"/>
                </a:solidFill>
                <a:highlight>
                  <a:schemeClr val="lt1"/>
                </a:highlight>
              </a:rPr>
              <a:t>Lightweight classifier trains in seconds</a:t>
            </a:r>
            <a:r>
              <a:rPr lang="en-GB" sz="2200">
                <a:solidFill>
                  <a:srgbClr val="000000"/>
                </a:solidFill>
                <a:highlight>
                  <a:schemeClr val="lt1"/>
                </a:highlight>
              </a:rPr>
              <a:t> - e.g., logistic regression</a:t>
            </a:r>
            <a:endParaRPr sz="2200">
              <a:solidFill>
                <a:srgbClr val="000000"/>
              </a:solidFill>
              <a:highlight>
                <a:schemeClr val="lt1"/>
              </a:highlight>
            </a:endParaRPr>
          </a:p>
          <a:p>
            <a:pPr indent="0" lvl="0" marL="457200" rtl="0" algn="l">
              <a:lnSpc>
                <a:spcPct val="100000"/>
              </a:lnSpc>
              <a:spcBef>
                <a:spcPts val="1200"/>
              </a:spcBef>
              <a:spcAft>
                <a:spcPts val="1200"/>
              </a:spcAft>
              <a:buNone/>
            </a:pPr>
            <a:r>
              <a:t/>
            </a:r>
            <a:endParaRPr sz="2200">
              <a:solidFill>
                <a:srgbClr val="000000"/>
              </a:solidFill>
              <a:highlight>
                <a:schemeClr val="lt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4"/>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Classification Tasks That Leverage Embeddings</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249" name="Google Shape;249;p44"/>
          <p:cNvSpPr txBox="1"/>
          <p:nvPr>
            <p:ph idx="1" type="body"/>
          </p:nvPr>
        </p:nvSpPr>
        <p:spPr>
          <a:xfrm>
            <a:off x="57000" y="744075"/>
            <a:ext cx="4515000" cy="4152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lang="en-GB" sz="2200">
                <a:solidFill>
                  <a:srgbClr val="000000"/>
                </a:solidFill>
                <a:highlight>
                  <a:schemeClr val="lt1"/>
                </a:highlight>
              </a:rPr>
              <a:t>In the second step, these embeddings are the input features to the classifier illustrated:</a:t>
            </a:r>
            <a:endParaRPr sz="2200">
              <a:solidFill>
                <a:srgbClr val="000000"/>
              </a:solidFill>
              <a:highlight>
                <a:schemeClr val="lt1"/>
              </a:highlight>
            </a:endParaRPr>
          </a:p>
          <a:p>
            <a:pPr indent="0" lvl="0" marL="0" rtl="0" algn="l">
              <a:lnSpc>
                <a:spcPct val="100000"/>
              </a:lnSpc>
              <a:spcBef>
                <a:spcPts val="1200"/>
              </a:spcBef>
              <a:spcAft>
                <a:spcPts val="0"/>
              </a:spcAft>
              <a:buNone/>
            </a:pPr>
            <a:r>
              <a:t/>
            </a:r>
            <a:endParaRPr sz="2200">
              <a:solidFill>
                <a:srgbClr val="000000"/>
              </a:solidFill>
              <a:highlight>
                <a:schemeClr val="lt1"/>
              </a:highlight>
              <a:latin typeface="Arial"/>
              <a:ea typeface="Arial"/>
              <a:cs typeface="Arial"/>
              <a:sym typeface="Arial"/>
            </a:endParaRPr>
          </a:p>
          <a:p>
            <a:pPr indent="0" lvl="0" marL="0" rtl="0" algn="l">
              <a:lnSpc>
                <a:spcPct val="100000"/>
              </a:lnSpc>
              <a:spcBef>
                <a:spcPts val="1200"/>
              </a:spcBef>
              <a:spcAft>
                <a:spcPts val="1200"/>
              </a:spcAft>
              <a:buNone/>
            </a:pPr>
            <a:r>
              <a:rPr lang="en-GB" sz="2200">
                <a:solidFill>
                  <a:srgbClr val="000000"/>
                </a:solidFill>
                <a:highlight>
                  <a:schemeClr val="lt1"/>
                </a:highlight>
              </a:rPr>
              <a:t>In this example, we make it simple and use a logistic regression.</a:t>
            </a:r>
            <a:endParaRPr sz="2200">
              <a:solidFill>
                <a:srgbClr val="000000"/>
              </a:solidFill>
              <a:highlight>
                <a:schemeClr val="lt1"/>
              </a:highlight>
            </a:endParaRPr>
          </a:p>
        </p:txBody>
      </p:sp>
      <p:pic>
        <p:nvPicPr>
          <p:cNvPr id="250" name="Google Shape;250;p44"/>
          <p:cNvPicPr preferRelativeResize="0"/>
          <p:nvPr/>
        </p:nvPicPr>
        <p:blipFill>
          <a:blip r:embed="rId3">
            <a:alphaModFix/>
          </a:blip>
          <a:stretch>
            <a:fillRect/>
          </a:stretch>
        </p:blipFill>
        <p:spPr>
          <a:xfrm>
            <a:off x="4444450" y="744070"/>
            <a:ext cx="4515000" cy="37809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7"/>
          <p:cNvSpPr txBox="1"/>
          <p:nvPr>
            <p:ph type="title"/>
          </p:nvPr>
        </p:nvSpPr>
        <p:spPr>
          <a:xfrm>
            <a:off x="486675" y="100575"/>
            <a:ext cx="76827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GB">
                <a:highlight>
                  <a:schemeClr val="lt1"/>
                </a:highlight>
              </a:rPr>
              <a:t>What is Text Classification?</a:t>
            </a:r>
            <a:endParaRPr>
              <a:highlight>
                <a:schemeClr val="lt1"/>
              </a:highlight>
            </a:endParaRPr>
          </a:p>
        </p:txBody>
      </p:sp>
      <p:sp>
        <p:nvSpPr>
          <p:cNvPr id="128" name="Google Shape;128;p27"/>
          <p:cNvSpPr txBox="1"/>
          <p:nvPr>
            <p:ph idx="1" type="body"/>
          </p:nvPr>
        </p:nvSpPr>
        <p:spPr>
          <a:xfrm>
            <a:off x="112425" y="607675"/>
            <a:ext cx="4847100" cy="443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GB" sz="2200"/>
              <a:t>Common applications:</a:t>
            </a:r>
            <a:endParaRPr b="1" sz="2200"/>
          </a:p>
          <a:p>
            <a:pPr indent="-368300" lvl="0" marL="457200" rtl="0" algn="l">
              <a:lnSpc>
                <a:spcPct val="115000"/>
              </a:lnSpc>
              <a:spcBef>
                <a:spcPts val="1200"/>
              </a:spcBef>
              <a:spcAft>
                <a:spcPts val="0"/>
              </a:spcAft>
              <a:buSzPts val="2200"/>
              <a:buChar char="●"/>
            </a:pPr>
            <a:r>
              <a:rPr lang="en-GB" sz="2200"/>
              <a:t>Sentiment analysis (positive/negative)</a:t>
            </a:r>
            <a:endParaRPr sz="2200"/>
          </a:p>
          <a:p>
            <a:pPr indent="-368300" lvl="0" marL="457200" rtl="0" algn="l">
              <a:lnSpc>
                <a:spcPct val="115000"/>
              </a:lnSpc>
              <a:spcBef>
                <a:spcPts val="1200"/>
              </a:spcBef>
              <a:spcAft>
                <a:spcPts val="0"/>
              </a:spcAft>
              <a:buSzPts val="2200"/>
              <a:buChar char="●"/>
            </a:pPr>
            <a:r>
              <a:rPr lang="en-GB" sz="2200"/>
              <a:t>Intent detection (what does the user want?)</a:t>
            </a:r>
            <a:endParaRPr sz="2200"/>
          </a:p>
          <a:p>
            <a:pPr indent="-368300" lvl="0" marL="457200" rtl="0" algn="l">
              <a:lnSpc>
                <a:spcPct val="115000"/>
              </a:lnSpc>
              <a:spcBef>
                <a:spcPts val="1200"/>
              </a:spcBef>
              <a:spcAft>
                <a:spcPts val="0"/>
              </a:spcAft>
              <a:buSzPts val="2200"/>
              <a:buChar char="●"/>
            </a:pPr>
            <a:r>
              <a:rPr lang="en-GB" sz="2200"/>
              <a:t>Entity extraction (finding names, places, etc.)</a:t>
            </a:r>
            <a:endParaRPr sz="2200"/>
          </a:p>
          <a:p>
            <a:pPr indent="-368300" lvl="0" marL="457200" rtl="0" algn="l">
              <a:lnSpc>
                <a:spcPct val="115000"/>
              </a:lnSpc>
              <a:spcBef>
                <a:spcPts val="1200"/>
              </a:spcBef>
              <a:spcAft>
                <a:spcPts val="0"/>
              </a:spcAft>
              <a:buSzPts val="2200"/>
              <a:buChar char="●"/>
            </a:pPr>
            <a:r>
              <a:rPr lang="en-GB" sz="2200"/>
              <a:t>Language detection</a:t>
            </a:r>
            <a:endParaRPr sz="2200"/>
          </a:p>
        </p:txBody>
      </p:sp>
      <p:pic>
        <p:nvPicPr>
          <p:cNvPr id="129" name="Google Shape;129;p27"/>
          <p:cNvPicPr preferRelativeResize="0"/>
          <p:nvPr/>
        </p:nvPicPr>
        <p:blipFill>
          <a:blip r:embed="rId3">
            <a:alphaModFix/>
          </a:blip>
          <a:stretch>
            <a:fillRect/>
          </a:stretch>
        </p:blipFill>
        <p:spPr>
          <a:xfrm>
            <a:off x="4633750" y="1463352"/>
            <a:ext cx="4443525" cy="1259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5"/>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Classification Tasks That Leverage Embeddings</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256" name="Google Shape;256;p45"/>
          <p:cNvSpPr txBox="1"/>
          <p:nvPr>
            <p:ph idx="1" type="body"/>
          </p:nvPr>
        </p:nvSpPr>
        <p:spPr>
          <a:xfrm>
            <a:off x="114900" y="744075"/>
            <a:ext cx="8914200" cy="4152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Train Classifier</a:t>
            </a:r>
            <a:endParaRPr b="1"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To train the classifier, we need the embeddings from the frozen language model together with the labels</a:t>
            </a:r>
            <a:endParaRPr sz="2200">
              <a:solidFill>
                <a:srgbClr val="000000"/>
              </a:solidFill>
              <a:highlight>
                <a:schemeClr val="lt1"/>
              </a:highlight>
            </a:endParaRPr>
          </a:p>
        </p:txBody>
      </p:sp>
      <p:pic>
        <p:nvPicPr>
          <p:cNvPr id="257" name="Google Shape;257;p45"/>
          <p:cNvPicPr preferRelativeResize="0"/>
          <p:nvPr/>
        </p:nvPicPr>
        <p:blipFill>
          <a:blip r:embed="rId3">
            <a:alphaModFix/>
          </a:blip>
          <a:stretch>
            <a:fillRect/>
          </a:stretch>
        </p:blipFill>
        <p:spPr>
          <a:xfrm>
            <a:off x="1305941" y="2263325"/>
            <a:ext cx="6534125" cy="1808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6"/>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Classification Tasks That Leverage Embeddings</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263" name="Google Shape;263;p46"/>
          <p:cNvSpPr txBox="1"/>
          <p:nvPr>
            <p:ph idx="1" type="body"/>
          </p:nvPr>
        </p:nvSpPr>
        <p:spPr>
          <a:xfrm>
            <a:off x="114900" y="744075"/>
            <a:ext cx="8914200" cy="1021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Train Classifier</a:t>
            </a:r>
            <a:endParaRPr b="1"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Let's evaluate the trained model:</a:t>
            </a:r>
            <a:endParaRPr sz="2200">
              <a:solidFill>
                <a:srgbClr val="000000"/>
              </a:solidFill>
              <a:highlight>
                <a:schemeClr val="lt1"/>
              </a:highlight>
            </a:endParaRPr>
          </a:p>
        </p:txBody>
      </p:sp>
      <p:pic>
        <p:nvPicPr>
          <p:cNvPr id="264" name="Google Shape;264;p46"/>
          <p:cNvPicPr preferRelativeResize="0"/>
          <p:nvPr/>
        </p:nvPicPr>
        <p:blipFill>
          <a:blip r:embed="rId3">
            <a:alphaModFix/>
          </a:blip>
          <a:stretch>
            <a:fillRect/>
          </a:stretch>
        </p:blipFill>
        <p:spPr>
          <a:xfrm>
            <a:off x="649575" y="1765205"/>
            <a:ext cx="7846850" cy="894100"/>
          </a:xfrm>
          <a:prstGeom prst="rect">
            <a:avLst/>
          </a:prstGeom>
          <a:noFill/>
          <a:ln>
            <a:noFill/>
          </a:ln>
        </p:spPr>
      </p:pic>
      <p:sp>
        <p:nvSpPr>
          <p:cNvPr id="265" name="Google Shape;265;p46"/>
          <p:cNvSpPr txBox="1"/>
          <p:nvPr>
            <p:ph idx="1" type="body"/>
          </p:nvPr>
        </p:nvSpPr>
        <p:spPr>
          <a:xfrm>
            <a:off x="115900" y="2339025"/>
            <a:ext cx="8914200" cy="519300"/>
          </a:xfrm>
          <a:prstGeom prst="rect">
            <a:avLst/>
          </a:prstGeom>
          <a:noFill/>
          <a:ln>
            <a:noFill/>
          </a:ln>
        </p:spPr>
        <p:txBody>
          <a:bodyPr anchorCtr="0" anchor="t" bIns="91425" lIns="91425" spcFirstLastPara="1" rIns="91425" wrap="square" tIns="91425">
            <a:normAutofit/>
          </a:bodyPr>
          <a:lstStyle/>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Results:</a:t>
            </a:r>
            <a:endParaRPr sz="2200">
              <a:solidFill>
                <a:srgbClr val="000000"/>
              </a:solidFill>
              <a:highlight>
                <a:schemeClr val="lt1"/>
              </a:highlight>
            </a:endParaRPr>
          </a:p>
        </p:txBody>
      </p:sp>
      <p:pic>
        <p:nvPicPr>
          <p:cNvPr id="266" name="Google Shape;266;p46"/>
          <p:cNvPicPr preferRelativeResize="0"/>
          <p:nvPr/>
        </p:nvPicPr>
        <p:blipFill>
          <a:blip r:embed="rId4">
            <a:alphaModFix/>
          </a:blip>
          <a:stretch>
            <a:fillRect/>
          </a:stretch>
        </p:blipFill>
        <p:spPr>
          <a:xfrm>
            <a:off x="749050" y="2858325"/>
            <a:ext cx="6610350" cy="1057275"/>
          </a:xfrm>
          <a:prstGeom prst="rect">
            <a:avLst/>
          </a:prstGeom>
          <a:noFill/>
          <a:ln>
            <a:noFill/>
          </a:ln>
        </p:spPr>
      </p:pic>
      <p:sp>
        <p:nvSpPr>
          <p:cNvPr id="267" name="Google Shape;267;p46"/>
          <p:cNvSpPr txBox="1"/>
          <p:nvPr>
            <p:ph idx="1" type="body"/>
          </p:nvPr>
        </p:nvSpPr>
        <p:spPr>
          <a:xfrm>
            <a:off x="114900" y="3875800"/>
            <a:ext cx="8914200" cy="519300"/>
          </a:xfrm>
          <a:prstGeom prst="rect">
            <a:avLst/>
          </a:prstGeom>
          <a:noFill/>
          <a:ln>
            <a:noFill/>
          </a:ln>
        </p:spPr>
        <p:txBody>
          <a:bodyPr anchorCtr="0" anchor="t" bIns="91425" lIns="91425" spcFirstLastPara="1" rIns="91425" wrap="square" tIns="91425">
            <a:normAutofit fontScale="77500"/>
          </a:bodyPr>
          <a:lstStyle/>
          <a:p>
            <a:pPr indent="-336867" lvl="0" marL="457200" rtl="0" algn="l">
              <a:lnSpc>
                <a:spcPct val="100000"/>
              </a:lnSpc>
              <a:spcBef>
                <a:spcPts val="1200"/>
              </a:spcBef>
              <a:spcAft>
                <a:spcPts val="0"/>
              </a:spcAft>
              <a:buClr>
                <a:srgbClr val="000000"/>
              </a:buClr>
              <a:buSzPct val="100000"/>
              <a:buChar char="●"/>
            </a:pPr>
            <a:r>
              <a:rPr lang="en-GB" sz="2200">
                <a:solidFill>
                  <a:srgbClr val="000000"/>
                </a:solidFill>
                <a:highlight>
                  <a:schemeClr val="lt1"/>
                </a:highlight>
              </a:rPr>
              <a:t>F1 score of 0.85, higher than a </a:t>
            </a:r>
            <a:r>
              <a:rPr lang="en-GB" sz="2200">
                <a:solidFill>
                  <a:srgbClr val="000000"/>
                </a:solidFill>
                <a:highlight>
                  <a:schemeClr val="lt1"/>
                </a:highlight>
              </a:rPr>
              <a:t>fine tuned</a:t>
            </a:r>
            <a:r>
              <a:rPr lang="en-GB" sz="2200">
                <a:solidFill>
                  <a:srgbClr val="000000"/>
                </a:solidFill>
                <a:highlight>
                  <a:schemeClr val="lt1"/>
                </a:highlight>
              </a:rPr>
              <a:t> model’s score  we saw a few slides ago (0.80)</a:t>
            </a:r>
            <a:endParaRPr sz="2200">
              <a:solidFill>
                <a:srgbClr val="000000"/>
              </a:solidFill>
              <a:highlight>
                <a:schemeClr val="lt1"/>
              </a:highlight>
            </a:endParaRPr>
          </a:p>
        </p:txBody>
      </p:sp>
      <p:sp>
        <p:nvSpPr>
          <p:cNvPr id="268" name="Google Shape;268;p46"/>
          <p:cNvSpPr txBox="1"/>
          <p:nvPr>
            <p:ph idx="1" type="body"/>
          </p:nvPr>
        </p:nvSpPr>
        <p:spPr>
          <a:xfrm>
            <a:off x="115900" y="4395100"/>
            <a:ext cx="8914200" cy="519300"/>
          </a:xfrm>
          <a:prstGeom prst="rect">
            <a:avLst/>
          </a:prstGeom>
          <a:noFill/>
          <a:ln>
            <a:noFill/>
          </a:ln>
        </p:spPr>
        <p:txBody>
          <a:bodyPr anchorCtr="0" anchor="t" bIns="91425" lIns="91425" spcFirstLastPara="1" rIns="91425" wrap="square" tIns="91425">
            <a:normAutofit/>
          </a:bodyPr>
          <a:lstStyle/>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A higher score with just training a classifier</a:t>
            </a:r>
            <a:endParaRPr sz="2200">
              <a:solidFill>
                <a:srgbClr val="000000"/>
              </a:solidFill>
              <a:highlight>
                <a:schemeClr val="lt1"/>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7"/>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Zero-Shot Classification</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274" name="Google Shape;274;p47"/>
          <p:cNvSpPr txBox="1"/>
          <p:nvPr>
            <p:ph idx="1" type="body"/>
          </p:nvPr>
        </p:nvSpPr>
        <p:spPr>
          <a:xfrm>
            <a:off x="114900" y="591300"/>
            <a:ext cx="4330800" cy="4059900"/>
          </a:xfrm>
          <a:prstGeom prst="rect">
            <a:avLst/>
          </a:prstGeom>
          <a:noFill/>
          <a:ln>
            <a:noFill/>
          </a:ln>
        </p:spPr>
        <p:txBody>
          <a:bodyPr anchorCtr="0" anchor="t" bIns="91425" lIns="91425" spcFirstLastPara="1" rIns="91425" wrap="square" tIns="91425">
            <a:normAutofit/>
          </a:bodyPr>
          <a:lstStyle/>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In the previous example, we assume that there are labelled data to use for the classification. However, this is not always the case.</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lang="en-GB" sz="2200">
                <a:solidFill>
                  <a:srgbClr val="000000"/>
                </a:solidFill>
                <a:highlight>
                  <a:schemeClr val="lt1"/>
                </a:highlight>
              </a:rPr>
              <a:t>The solution to this is to use </a:t>
            </a:r>
            <a:r>
              <a:rPr b="1" lang="en-GB" sz="2200">
                <a:solidFill>
                  <a:srgbClr val="000000"/>
                </a:solidFill>
                <a:highlight>
                  <a:schemeClr val="lt1"/>
                </a:highlight>
              </a:rPr>
              <a:t>zero-shot classification</a:t>
            </a:r>
            <a:r>
              <a:rPr lang="en-GB" sz="2200">
                <a:solidFill>
                  <a:srgbClr val="000000"/>
                </a:solidFill>
                <a:highlight>
                  <a:schemeClr val="lt1"/>
                </a:highlight>
              </a:rPr>
              <a:t>: Describe your labels, embed them, find which label is most similar to each document.</a:t>
            </a:r>
            <a:endParaRPr sz="2200">
              <a:solidFill>
                <a:srgbClr val="000000"/>
              </a:solidFill>
              <a:highlight>
                <a:schemeClr val="lt1"/>
              </a:highlight>
            </a:endParaRPr>
          </a:p>
          <a:p>
            <a:pPr indent="0" lvl="0" marL="0" rtl="0" algn="l">
              <a:lnSpc>
                <a:spcPct val="100000"/>
              </a:lnSpc>
              <a:spcBef>
                <a:spcPts val="1200"/>
              </a:spcBef>
              <a:spcAft>
                <a:spcPts val="1200"/>
              </a:spcAft>
              <a:buNone/>
            </a:pPr>
            <a:r>
              <a:t/>
            </a:r>
            <a:endParaRPr sz="2200">
              <a:solidFill>
                <a:srgbClr val="000000"/>
              </a:solidFill>
              <a:highlight>
                <a:schemeClr val="lt1"/>
              </a:highlight>
            </a:endParaRPr>
          </a:p>
        </p:txBody>
      </p:sp>
      <p:pic>
        <p:nvPicPr>
          <p:cNvPr id="275" name="Google Shape;275;p47"/>
          <p:cNvPicPr preferRelativeResize="0"/>
          <p:nvPr/>
        </p:nvPicPr>
        <p:blipFill>
          <a:blip r:embed="rId3">
            <a:alphaModFix/>
          </a:blip>
          <a:stretch>
            <a:fillRect/>
          </a:stretch>
        </p:blipFill>
        <p:spPr>
          <a:xfrm>
            <a:off x="4572000" y="541800"/>
            <a:ext cx="4586983" cy="40599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8"/>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Zero-Shot Classification</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281" name="Google Shape;281;p48"/>
          <p:cNvSpPr txBox="1"/>
          <p:nvPr>
            <p:ph idx="1" type="body"/>
          </p:nvPr>
        </p:nvSpPr>
        <p:spPr>
          <a:xfrm>
            <a:off x="0" y="629600"/>
            <a:ext cx="4114200" cy="4074000"/>
          </a:xfrm>
          <a:prstGeom prst="rect">
            <a:avLst/>
          </a:prstGeom>
          <a:noFill/>
          <a:ln>
            <a:noFill/>
          </a:ln>
        </p:spPr>
        <p:txBody>
          <a:bodyPr anchorCtr="0" anchor="t" bIns="91425" lIns="91425" spcFirstLastPara="1" rIns="91425" wrap="square" tIns="91425">
            <a:normAutofit/>
          </a:bodyPr>
          <a:lstStyle/>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I</a:t>
            </a:r>
            <a:r>
              <a:rPr lang="en-GB" sz="2200">
                <a:solidFill>
                  <a:srgbClr val="000000"/>
                </a:solidFill>
                <a:highlight>
                  <a:schemeClr val="lt1"/>
                </a:highlight>
              </a:rPr>
              <a:t>nstead of using 0 or 1, we turn them into </a:t>
            </a:r>
            <a:r>
              <a:rPr lang="en-GB" sz="2200">
                <a:solidFill>
                  <a:srgbClr val="000000"/>
                </a:solidFill>
                <a:highlight>
                  <a:schemeClr val="lt1"/>
                </a:highlight>
              </a:rPr>
              <a:t>descriptions</a:t>
            </a:r>
            <a:r>
              <a:rPr lang="en-GB" sz="2200">
                <a:solidFill>
                  <a:srgbClr val="000000"/>
                </a:solidFill>
                <a:highlight>
                  <a:schemeClr val="lt1"/>
                </a:highlight>
              </a:rPr>
              <a:t> with semantic meanings.</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lang="en-GB" sz="2200">
                <a:solidFill>
                  <a:srgbClr val="000000"/>
                </a:solidFill>
                <a:highlight>
                  <a:schemeClr val="lt1"/>
                </a:highlight>
              </a:rPr>
              <a:t>Example: 0 (negative review), 1 (positive review)</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lang="en-GB" sz="2200">
                <a:solidFill>
                  <a:srgbClr val="000000"/>
                </a:solidFill>
                <a:highlight>
                  <a:schemeClr val="lt1"/>
                </a:highlight>
              </a:rPr>
              <a:t>Change 10-&gt; “A negative review” , 1 -&gt; “A positive review”</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b="1" lang="en-GB" sz="2200">
                <a:solidFill>
                  <a:srgbClr val="000000"/>
                </a:solidFill>
                <a:highlight>
                  <a:schemeClr val="lt1"/>
                </a:highlight>
              </a:rPr>
              <a:t>Tip</a:t>
            </a:r>
            <a:r>
              <a:rPr lang="en-GB" sz="2200">
                <a:solidFill>
                  <a:srgbClr val="000000"/>
                </a:solidFill>
                <a:highlight>
                  <a:schemeClr val="lt1"/>
                </a:highlight>
              </a:rPr>
              <a:t>: the more descriptive the better </a:t>
            </a:r>
            <a:endParaRPr sz="2200">
              <a:solidFill>
                <a:srgbClr val="000000"/>
              </a:solidFill>
              <a:highlight>
                <a:schemeClr val="lt1"/>
              </a:highlight>
            </a:endParaRPr>
          </a:p>
          <a:p>
            <a:pPr indent="0" lvl="0" marL="0" rtl="0" algn="l">
              <a:lnSpc>
                <a:spcPct val="100000"/>
              </a:lnSpc>
              <a:spcBef>
                <a:spcPts val="1200"/>
              </a:spcBef>
              <a:spcAft>
                <a:spcPts val="1200"/>
              </a:spcAft>
              <a:buNone/>
            </a:pPr>
            <a:r>
              <a:t/>
            </a:r>
            <a:endParaRPr sz="2200">
              <a:solidFill>
                <a:srgbClr val="000000"/>
              </a:solidFill>
              <a:highlight>
                <a:schemeClr val="lt1"/>
              </a:highlight>
            </a:endParaRPr>
          </a:p>
        </p:txBody>
      </p:sp>
      <p:pic>
        <p:nvPicPr>
          <p:cNvPr id="282" name="Google Shape;282;p48"/>
          <p:cNvPicPr preferRelativeResize="0"/>
          <p:nvPr/>
        </p:nvPicPr>
        <p:blipFill>
          <a:blip r:embed="rId3">
            <a:alphaModFix/>
          </a:blip>
          <a:stretch>
            <a:fillRect/>
          </a:stretch>
        </p:blipFill>
        <p:spPr>
          <a:xfrm>
            <a:off x="4000300" y="917250"/>
            <a:ext cx="5029800" cy="319531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9"/>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Zero-Shot Classification</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288" name="Google Shape;288;p49"/>
          <p:cNvSpPr txBox="1"/>
          <p:nvPr>
            <p:ph idx="1" type="body"/>
          </p:nvPr>
        </p:nvSpPr>
        <p:spPr>
          <a:xfrm>
            <a:off x="114900" y="591300"/>
            <a:ext cx="8914200" cy="4059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Implementation:</a:t>
            </a:r>
            <a:endParaRPr b="1"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We can create these label embeddings using the .encode function as we did earlier:</a:t>
            </a:r>
            <a:endParaRPr sz="2200">
              <a:solidFill>
                <a:srgbClr val="000000"/>
              </a:solidFill>
              <a:highlight>
                <a:schemeClr val="lt1"/>
              </a:highlight>
            </a:endParaRPr>
          </a:p>
          <a:p>
            <a:pPr indent="0" lvl="0" marL="0" rtl="0" algn="l">
              <a:lnSpc>
                <a:spcPct val="100000"/>
              </a:lnSpc>
              <a:spcBef>
                <a:spcPts val="1200"/>
              </a:spcBef>
              <a:spcAft>
                <a:spcPts val="1200"/>
              </a:spcAft>
              <a:buNone/>
            </a:pPr>
            <a:r>
              <a:t/>
            </a:r>
            <a:endParaRPr sz="2200">
              <a:solidFill>
                <a:srgbClr val="000000"/>
              </a:solidFill>
              <a:highlight>
                <a:schemeClr val="lt1"/>
              </a:highlight>
            </a:endParaRPr>
          </a:p>
        </p:txBody>
      </p:sp>
      <p:pic>
        <p:nvPicPr>
          <p:cNvPr id="289" name="Google Shape;289;p49"/>
          <p:cNvPicPr preferRelativeResize="0"/>
          <p:nvPr/>
        </p:nvPicPr>
        <p:blipFill>
          <a:blip r:embed="rId3">
            <a:alphaModFix/>
          </a:blip>
          <a:stretch>
            <a:fillRect/>
          </a:stretch>
        </p:blipFill>
        <p:spPr>
          <a:xfrm>
            <a:off x="864203" y="2026350"/>
            <a:ext cx="7415600" cy="155238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0"/>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Zero-Shot Classification</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295" name="Google Shape;295;p50"/>
          <p:cNvSpPr txBox="1"/>
          <p:nvPr>
            <p:ph idx="1" type="body"/>
          </p:nvPr>
        </p:nvSpPr>
        <p:spPr>
          <a:xfrm>
            <a:off x="0" y="628175"/>
            <a:ext cx="4884000" cy="4059900"/>
          </a:xfrm>
          <a:prstGeom prst="rect">
            <a:avLst/>
          </a:prstGeom>
          <a:noFill/>
          <a:ln>
            <a:noFill/>
          </a:ln>
        </p:spPr>
        <p:txBody>
          <a:bodyPr anchorCtr="0" anchor="t" bIns="91425" lIns="91425" spcFirstLastPara="1" rIns="91425" wrap="square" tIns="91425">
            <a:normAutofit/>
          </a:bodyPr>
          <a:lstStyle/>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We know for previous chapters that an embedding (vectors) corresponds to the coordinates of a document (text) in an </a:t>
            </a:r>
            <a:r>
              <a:rPr b="1" lang="en-GB" sz="2200">
                <a:solidFill>
                  <a:srgbClr val="000000"/>
                </a:solidFill>
                <a:highlight>
                  <a:schemeClr val="lt1"/>
                </a:highlight>
              </a:rPr>
              <a:t>embedding space.</a:t>
            </a:r>
            <a:endParaRPr b="1"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b="1" lang="en-GB" sz="2200">
                <a:solidFill>
                  <a:srgbClr val="000000"/>
                </a:solidFill>
                <a:highlight>
                  <a:schemeClr val="lt1"/>
                </a:highlight>
              </a:rPr>
              <a:t>Cosine similarity </a:t>
            </a:r>
            <a:r>
              <a:rPr lang="en-GB" sz="2200">
                <a:solidFill>
                  <a:srgbClr val="000000"/>
                </a:solidFill>
                <a:highlight>
                  <a:schemeClr val="lt1"/>
                </a:highlight>
              </a:rPr>
              <a:t>is the metric for this; it calculates the cosine of the angle between two vectors to see how closely they align in meaning.</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lang="en-GB" sz="2200">
                <a:solidFill>
                  <a:srgbClr val="000000"/>
                </a:solidFill>
                <a:highlight>
                  <a:schemeClr val="lt1"/>
                </a:highlight>
              </a:rPr>
              <a:t>Illustrated</a:t>
            </a:r>
            <a:r>
              <a:rPr lang="en-GB" sz="2200">
                <a:solidFill>
                  <a:srgbClr val="000000"/>
                </a:solidFill>
                <a:highlight>
                  <a:schemeClr val="lt1"/>
                </a:highlight>
              </a:rPr>
              <a:t> in the diagram.</a:t>
            </a:r>
            <a:endParaRPr sz="2200">
              <a:solidFill>
                <a:srgbClr val="000000"/>
              </a:solidFill>
              <a:highlight>
                <a:schemeClr val="lt1"/>
              </a:highlight>
            </a:endParaRPr>
          </a:p>
          <a:p>
            <a:pPr indent="0" lvl="0" marL="0" rtl="0" algn="l">
              <a:lnSpc>
                <a:spcPct val="100000"/>
              </a:lnSpc>
              <a:spcBef>
                <a:spcPts val="1200"/>
              </a:spcBef>
              <a:spcAft>
                <a:spcPts val="1200"/>
              </a:spcAft>
              <a:buNone/>
            </a:pPr>
            <a:r>
              <a:t/>
            </a:r>
            <a:endParaRPr sz="2200">
              <a:solidFill>
                <a:srgbClr val="000000"/>
              </a:solidFill>
              <a:highlight>
                <a:schemeClr val="lt1"/>
              </a:highlight>
            </a:endParaRPr>
          </a:p>
        </p:txBody>
      </p:sp>
      <p:pic>
        <p:nvPicPr>
          <p:cNvPr id="296" name="Google Shape;296;p50"/>
          <p:cNvPicPr preferRelativeResize="0"/>
          <p:nvPr/>
        </p:nvPicPr>
        <p:blipFill>
          <a:blip r:embed="rId3">
            <a:alphaModFix/>
          </a:blip>
          <a:stretch>
            <a:fillRect/>
          </a:stretch>
        </p:blipFill>
        <p:spPr>
          <a:xfrm>
            <a:off x="4884000" y="896475"/>
            <a:ext cx="4236875" cy="3146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1"/>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Zero-Shot Classification</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302" name="Google Shape;302;p51"/>
          <p:cNvSpPr txBox="1"/>
          <p:nvPr>
            <p:ph idx="1" type="body"/>
          </p:nvPr>
        </p:nvSpPr>
        <p:spPr>
          <a:xfrm>
            <a:off x="114900" y="591300"/>
            <a:ext cx="8914200" cy="4059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Implementation:</a:t>
            </a:r>
            <a:endParaRPr b="1"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We use </a:t>
            </a:r>
            <a:r>
              <a:rPr b="1" lang="en-GB" sz="2200">
                <a:solidFill>
                  <a:srgbClr val="000000"/>
                </a:solidFill>
                <a:highlight>
                  <a:schemeClr val="lt1"/>
                </a:highlight>
              </a:rPr>
              <a:t>cosine similarity</a:t>
            </a:r>
            <a:r>
              <a:rPr lang="en-GB" sz="2200">
                <a:solidFill>
                  <a:srgbClr val="000000"/>
                </a:solidFill>
                <a:highlight>
                  <a:schemeClr val="lt1"/>
                </a:highlight>
              </a:rPr>
              <a:t> to check how similar a given document is to the description of the candidate labels. The label with the highest similarity to the document is chosen.</a:t>
            </a:r>
            <a:endParaRPr sz="2200">
              <a:solidFill>
                <a:srgbClr val="000000"/>
              </a:solidFill>
              <a:highlight>
                <a:schemeClr val="lt1"/>
              </a:highlight>
            </a:endParaRPr>
          </a:p>
          <a:p>
            <a:pPr indent="0" lvl="0" marL="0" rtl="0" algn="l">
              <a:lnSpc>
                <a:spcPct val="100000"/>
              </a:lnSpc>
              <a:spcBef>
                <a:spcPts val="1200"/>
              </a:spcBef>
              <a:spcAft>
                <a:spcPts val="1200"/>
              </a:spcAft>
              <a:buNone/>
            </a:pPr>
            <a:r>
              <a:t/>
            </a:r>
            <a:endParaRPr sz="2200">
              <a:solidFill>
                <a:srgbClr val="000000"/>
              </a:solidFill>
              <a:highlight>
                <a:schemeClr val="lt1"/>
              </a:highlight>
            </a:endParaRPr>
          </a:p>
        </p:txBody>
      </p:sp>
      <p:pic>
        <p:nvPicPr>
          <p:cNvPr id="303" name="Google Shape;303;p51"/>
          <p:cNvPicPr preferRelativeResize="0"/>
          <p:nvPr/>
        </p:nvPicPr>
        <p:blipFill>
          <a:blip r:embed="rId3">
            <a:alphaModFix/>
          </a:blip>
          <a:stretch>
            <a:fillRect/>
          </a:stretch>
        </p:blipFill>
        <p:spPr>
          <a:xfrm>
            <a:off x="1072550" y="2282225"/>
            <a:ext cx="7000875" cy="2571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2"/>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Zero-Shot Classification</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309" name="Google Shape;309;p52"/>
          <p:cNvSpPr txBox="1"/>
          <p:nvPr>
            <p:ph idx="1" type="body"/>
          </p:nvPr>
        </p:nvSpPr>
        <p:spPr>
          <a:xfrm>
            <a:off x="114900" y="591300"/>
            <a:ext cx="8914200" cy="4059900"/>
          </a:xfrm>
          <a:prstGeom prst="rect">
            <a:avLst/>
          </a:prstGeom>
          <a:noFill/>
          <a:ln>
            <a:noFill/>
          </a:ln>
        </p:spPr>
        <p:txBody>
          <a:bodyPr anchorCtr="0" anchor="t" bIns="91425" lIns="91425" spcFirstLastPara="1" rIns="91425" wrap="square" tIns="91425">
            <a:normAutofit/>
          </a:bodyPr>
          <a:lstStyle/>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We use </a:t>
            </a:r>
            <a:r>
              <a:rPr b="1" lang="en-GB" sz="2200">
                <a:solidFill>
                  <a:srgbClr val="000000"/>
                </a:solidFill>
                <a:highlight>
                  <a:schemeClr val="lt1"/>
                </a:highlight>
              </a:rPr>
              <a:t>cosine similarity</a:t>
            </a:r>
            <a:r>
              <a:rPr lang="en-GB" sz="2200">
                <a:solidFill>
                  <a:srgbClr val="000000"/>
                </a:solidFill>
                <a:highlight>
                  <a:schemeClr val="lt1"/>
                </a:highlight>
              </a:rPr>
              <a:t> to check how similar a given document is to the description of the candidate labels. The label with the highest similarity to the document is chosen.</a:t>
            </a:r>
            <a:endParaRPr sz="2200">
              <a:solidFill>
                <a:srgbClr val="000000"/>
              </a:solidFill>
              <a:highlight>
                <a:schemeClr val="lt1"/>
              </a:highlight>
            </a:endParaRPr>
          </a:p>
          <a:p>
            <a:pPr indent="0" lvl="0" marL="0" rtl="0" algn="l">
              <a:lnSpc>
                <a:spcPct val="100000"/>
              </a:lnSpc>
              <a:spcBef>
                <a:spcPts val="1200"/>
              </a:spcBef>
              <a:spcAft>
                <a:spcPts val="1200"/>
              </a:spcAft>
              <a:buNone/>
            </a:pPr>
            <a:r>
              <a:t/>
            </a:r>
            <a:endParaRPr sz="2200">
              <a:solidFill>
                <a:srgbClr val="000000"/>
              </a:solidFill>
              <a:highlight>
                <a:schemeClr val="lt1"/>
              </a:highlight>
            </a:endParaRPr>
          </a:p>
        </p:txBody>
      </p:sp>
      <p:pic>
        <p:nvPicPr>
          <p:cNvPr id="310" name="Google Shape;310;p52"/>
          <p:cNvPicPr preferRelativeResize="0"/>
          <p:nvPr/>
        </p:nvPicPr>
        <p:blipFill>
          <a:blip r:embed="rId3">
            <a:alphaModFix/>
          </a:blip>
          <a:stretch>
            <a:fillRect/>
          </a:stretch>
        </p:blipFill>
        <p:spPr>
          <a:xfrm>
            <a:off x="1058275" y="1784763"/>
            <a:ext cx="7029450" cy="1190625"/>
          </a:xfrm>
          <a:prstGeom prst="rect">
            <a:avLst/>
          </a:prstGeom>
          <a:noFill/>
          <a:ln>
            <a:noFill/>
          </a:ln>
        </p:spPr>
      </p:pic>
      <p:pic>
        <p:nvPicPr>
          <p:cNvPr id="311" name="Google Shape;311;p52"/>
          <p:cNvPicPr preferRelativeResize="0"/>
          <p:nvPr/>
        </p:nvPicPr>
        <p:blipFill>
          <a:blip r:embed="rId4">
            <a:alphaModFix/>
          </a:blip>
          <a:stretch>
            <a:fillRect/>
          </a:stretch>
        </p:blipFill>
        <p:spPr>
          <a:xfrm>
            <a:off x="1058275" y="3081625"/>
            <a:ext cx="5519701" cy="370450"/>
          </a:xfrm>
          <a:prstGeom prst="rect">
            <a:avLst/>
          </a:prstGeom>
          <a:noFill/>
          <a:ln>
            <a:noFill/>
          </a:ln>
        </p:spPr>
      </p:pic>
      <p:pic>
        <p:nvPicPr>
          <p:cNvPr id="312" name="Google Shape;312;p52"/>
          <p:cNvPicPr preferRelativeResize="0"/>
          <p:nvPr/>
        </p:nvPicPr>
        <p:blipFill>
          <a:blip r:embed="rId5">
            <a:alphaModFix/>
          </a:blip>
          <a:stretch>
            <a:fillRect/>
          </a:stretch>
        </p:blipFill>
        <p:spPr>
          <a:xfrm>
            <a:off x="762475" y="3635613"/>
            <a:ext cx="7258050" cy="1419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3"/>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Text Classification with Generative Models</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318" name="Google Shape;318;p53"/>
          <p:cNvSpPr txBox="1"/>
          <p:nvPr>
            <p:ph idx="1" type="body"/>
          </p:nvPr>
        </p:nvSpPr>
        <p:spPr>
          <a:xfrm>
            <a:off x="114900" y="591300"/>
            <a:ext cx="8914200" cy="4059900"/>
          </a:xfrm>
          <a:prstGeom prst="rect">
            <a:avLst/>
          </a:prstGeom>
          <a:noFill/>
          <a:ln>
            <a:noFill/>
          </a:ln>
        </p:spPr>
        <p:txBody>
          <a:bodyPr anchorCtr="0" anchor="t" bIns="91425" lIns="91425" spcFirstLastPara="1" rIns="91425" wrap="square" tIns="91425">
            <a:normAutofit/>
          </a:bodyPr>
          <a:lstStyle/>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Unlike some representation models, generative models output text, not classes. </a:t>
            </a:r>
            <a:endParaRPr sz="2200">
              <a:solidFill>
                <a:srgbClr val="000000"/>
              </a:solidFill>
              <a:highlight>
                <a:schemeClr val="lt1"/>
              </a:highlight>
            </a:endParaRPr>
          </a:p>
          <a:p>
            <a:pPr indent="0" lvl="0" marL="0" rtl="0" algn="l">
              <a:lnSpc>
                <a:spcPct val="100000"/>
              </a:lnSpc>
              <a:spcBef>
                <a:spcPts val="1200"/>
              </a:spcBef>
              <a:spcAft>
                <a:spcPts val="1200"/>
              </a:spcAft>
              <a:buNone/>
            </a:pPr>
            <a:r>
              <a:t/>
            </a:r>
            <a:endParaRPr sz="2200">
              <a:solidFill>
                <a:srgbClr val="000000"/>
              </a:solidFill>
              <a:highlight>
                <a:schemeClr val="lt1"/>
              </a:highlight>
            </a:endParaRPr>
          </a:p>
        </p:txBody>
      </p:sp>
      <p:pic>
        <p:nvPicPr>
          <p:cNvPr id="319" name="Google Shape;319;p53"/>
          <p:cNvPicPr preferRelativeResize="0"/>
          <p:nvPr/>
        </p:nvPicPr>
        <p:blipFill>
          <a:blip r:embed="rId3">
            <a:alphaModFix/>
          </a:blip>
          <a:stretch>
            <a:fillRect/>
          </a:stretch>
        </p:blipFill>
        <p:spPr>
          <a:xfrm>
            <a:off x="1020563" y="1547950"/>
            <a:ext cx="6734175" cy="2895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4"/>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Text Classification with Generative Models</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325" name="Google Shape;325;p54"/>
          <p:cNvSpPr txBox="1"/>
          <p:nvPr>
            <p:ph idx="1" type="body"/>
          </p:nvPr>
        </p:nvSpPr>
        <p:spPr>
          <a:xfrm>
            <a:off x="114900" y="591300"/>
            <a:ext cx="8914200" cy="4059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Key Differences</a:t>
            </a:r>
            <a:endParaRPr b="1"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Char char="●"/>
            </a:pPr>
            <a:r>
              <a:rPr b="1" lang="en-GB" sz="2200">
                <a:solidFill>
                  <a:srgbClr val="000000"/>
                </a:solidFill>
                <a:highlight>
                  <a:schemeClr val="lt1"/>
                </a:highlight>
              </a:rPr>
              <a:t>Task-specific: </a:t>
            </a:r>
            <a:r>
              <a:rPr lang="en-GB" sz="2200">
                <a:solidFill>
                  <a:srgbClr val="000000"/>
                </a:solidFill>
                <a:highlight>
                  <a:schemeClr val="lt1"/>
                </a:highlight>
              </a:rPr>
              <a:t>Text Input -&gt; Classification prediction</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b="1" lang="en-GB" sz="2200">
                <a:solidFill>
                  <a:srgbClr val="000000"/>
                </a:solidFill>
                <a:highlight>
                  <a:schemeClr val="lt1"/>
                </a:highlight>
              </a:rPr>
              <a:t>Generative: </a:t>
            </a:r>
            <a:r>
              <a:rPr lang="en-GB" sz="2200">
                <a:solidFill>
                  <a:srgbClr val="000000"/>
                </a:solidFill>
                <a:highlight>
                  <a:schemeClr val="lt1"/>
                </a:highlight>
              </a:rPr>
              <a:t>Text Input </a:t>
            </a:r>
            <a:r>
              <a:rPr b="1" lang="en-GB" sz="2200">
                <a:solidFill>
                  <a:srgbClr val="000000"/>
                </a:solidFill>
                <a:highlight>
                  <a:schemeClr val="lt1"/>
                </a:highlight>
              </a:rPr>
              <a:t>+ Prompt </a:t>
            </a:r>
            <a:r>
              <a:rPr lang="en-GB" sz="2200">
                <a:solidFill>
                  <a:srgbClr val="000000"/>
                </a:solidFill>
                <a:highlight>
                  <a:schemeClr val="lt1"/>
                </a:highlight>
              </a:rPr>
              <a:t>-&gt; Generated Text -&gt; Parse into class</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lang="en-GB" sz="2200">
                <a:solidFill>
                  <a:srgbClr val="000000"/>
                </a:solidFill>
                <a:highlight>
                  <a:schemeClr val="lt1"/>
                </a:highlight>
              </a:rPr>
              <a:t>Without a prompt, </a:t>
            </a:r>
            <a:r>
              <a:rPr b="1" i="1" lang="en-GB" sz="2200">
                <a:solidFill>
                  <a:srgbClr val="000000"/>
                </a:solidFill>
                <a:highlight>
                  <a:schemeClr val="lt1"/>
                </a:highlight>
              </a:rPr>
              <a:t>a generative model wouldn’t know what to do with a text.</a:t>
            </a:r>
            <a:endParaRPr b="1" i="1" sz="2200">
              <a:solidFill>
                <a:srgbClr val="000000"/>
              </a:solidFill>
              <a:highlight>
                <a:schemeClr val="lt1"/>
              </a:highlight>
            </a:endParaRPr>
          </a:p>
          <a:p>
            <a:pPr indent="0" lvl="0" marL="457200" rtl="0" algn="l">
              <a:lnSpc>
                <a:spcPct val="100000"/>
              </a:lnSpc>
              <a:spcBef>
                <a:spcPts val="1200"/>
              </a:spcBef>
              <a:spcAft>
                <a:spcPts val="0"/>
              </a:spcAft>
              <a:buNone/>
            </a:pPr>
            <a:r>
              <a:rPr lang="en-GB" sz="2200">
                <a:solidFill>
                  <a:srgbClr val="000000"/>
                </a:solidFill>
                <a:highlight>
                  <a:schemeClr val="lt1"/>
                </a:highlight>
              </a:rPr>
              <a:t> </a:t>
            </a:r>
            <a:endParaRPr sz="2200">
              <a:solidFill>
                <a:srgbClr val="000000"/>
              </a:solidFill>
              <a:highlight>
                <a:schemeClr val="lt1"/>
              </a:highlight>
            </a:endParaRPr>
          </a:p>
          <a:p>
            <a:pPr indent="0" lvl="0" marL="0" rtl="0" algn="l">
              <a:lnSpc>
                <a:spcPct val="100000"/>
              </a:lnSpc>
              <a:spcBef>
                <a:spcPts val="1200"/>
              </a:spcBef>
              <a:spcAft>
                <a:spcPts val="1200"/>
              </a:spcAft>
              <a:buNone/>
            </a:pPr>
            <a:r>
              <a:t/>
            </a:r>
            <a:endParaRPr sz="2200">
              <a:solidFill>
                <a:srgbClr val="000000"/>
              </a:solidFill>
              <a:highlight>
                <a:schemeClr val="lt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8"/>
          <p:cNvSpPr txBox="1"/>
          <p:nvPr>
            <p:ph type="title"/>
          </p:nvPr>
        </p:nvSpPr>
        <p:spPr>
          <a:xfrm>
            <a:off x="486675" y="100575"/>
            <a:ext cx="76827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990"/>
              <a:buFont typeface="Arial"/>
              <a:buNone/>
            </a:pPr>
            <a:r>
              <a:rPr lang="en-GB">
                <a:highlight>
                  <a:schemeClr val="lt1"/>
                </a:highlight>
              </a:rPr>
              <a:t>What is Text Classification?</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135" name="Google Shape;135;p28"/>
          <p:cNvSpPr txBox="1"/>
          <p:nvPr>
            <p:ph idx="1" type="body"/>
          </p:nvPr>
        </p:nvSpPr>
        <p:spPr>
          <a:xfrm>
            <a:off x="0" y="735975"/>
            <a:ext cx="4037400" cy="4230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GB" sz="2200"/>
              <a:t>This chapter covers </a:t>
            </a:r>
            <a:r>
              <a:rPr b="1" lang="en-GB" sz="2200"/>
              <a:t>two main approaches</a:t>
            </a:r>
            <a:r>
              <a:rPr lang="en-GB" sz="2200"/>
              <a:t>:</a:t>
            </a:r>
            <a:endParaRPr sz="2200"/>
          </a:p>
          <a:p>
            <a:pPr indent="-368300" lvl="0" marL="457200" rtl="0" algn="l">
              <a:lnSpc>
                <a:spcPct val="115000"/>
              </a:lnSpc>
              <a:spcBef>
                <a:spcPts val="1200"/>
              </a:spcBef>
              <a:spcAft>
                <a:spcPts val="0"/>
              </a:spcAft>
              <a:buSzPts val="2200"/>
              <a:buChar char="●"/>
            </a:pPr>
            <a:r>
              <a:rPr b="1" lang="en-GB" sz="2200"/>
              <a:t>Representation models </a:t>
            </a:r>
            <a:r>
              <a:rPr lang="en-GB" sz="2200"/>
              <a:t>(BERT-like) - output class directly</a:t>
            </a:r>
            <a:endParaRPr sz="2200"/>
          </a:p>
          <a:p>
            <a:pPr indent="-368300" lvl="0" marL="457200" rtl="0" algn="l">
              <a:lnSpc>
                <a:spcPct val="115000"/>
              </a:lnSpc>
              <a:spcBef>
                <a:spcPts val="0"/>
              </a:spcBef>
              <a:spcAft>
                <a:spcPts val="0"/>
              </a:spcAft>
              <a:buSzPts val="2200"/>
              <a:buChar char="●"/>
            </a:pPr>
            <a:r>
              <a:rPr b="1" lang="en-GB" sz="2200"/>
              <a:t>Generative models </a:t>
            </a:r>
            <a:r>
              <a:rPr lang="en-GB" sz="2200"/>
              <a:t>(GPT-like) - output text that we parse into classes</a:t>
            </a:r>
            <a:endParaRPr sz="2200"/>
          </a:p>
        </p:txBody>
      </p:sp>
      <p:pic>
        <p:nvPicPr>
          <p:cNvPr id="136" name="Google Shape;136;p28"/>
          <p:cNvPicPr preferRelativeResize="0"/>
          <p:nvPr/>
        </p:nvPicPr>
        <p:blipFill>
          <a:blip r:embed="rId3">
            <a:alphaModFix/>
          </a:blip>
          <a:stretch>
            <a:fillRect/>
          </a:stretch>
        </p:blipFill>
        <p:spPr>
          <a:xfrm>
            <a:off x="3923900" y="1150183"/>
            <a:ext cx="5106600" cy="254141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5"/>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Text Classification with Generative Models</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331" name="Google Shape;331;p55"/>
          <p:cNvSpPr txBox="1"/>
          <p:nvPr>
            <p:ph idx="1" type="body"/>
          </p:nvPr>
        </p:nvSpPr>
        <p:spPr>
          <a:xfrm>
            <a:off x="114900" y="591300"/>
            <a:ext cx="3611700" cy="4059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Key Differences</a:t>
            </a:r>
            <a:endParaRPr b="1"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A generative model </a:t>
            </a:r>
            <a:r>
              <a:rPr lang="en-GB" sz="2200">
                <a:highlight>
                  <a:schemeClr val="lt1"/>
                </a:highlight>
              </a:rPr>
              <a:t>needs an instruction or prompt</a:t>
            </a:r>
            <a:endParaRPr sz="2200">
              <a:highlight>
                <a:schemeClr val="lt1"/>
              </a:highlight>
            </a:endParaRPr>
          </a:p>
          <a:p>
            <a:pPr indent="-368300" lvl="0" marL="457200" rtl="0" algn="l">
              <a:lnSpc>
                <a:spcPct val="100000"/>
              </a:lnSpc>
              <a:spcBef>
                <a:spcPts val="0"/>
              </a:spcBef>
              <a:spcAft>
                <a:spcPts val="0"/>
              </a:spcAft>
              <a:buSzPts val="2200"/>
              <a:buChar char="●"/>
            </a:pPr>
            <a:r>
              <a:rPr lang="en-GB" sz="2200">
                <a:highlight>
                  <a:schemeClr val="lt1"/>
                </a:highlight>
              </a:rPr>
              <a:t>The quality of your prompt matters a lot (as illustrated)</a:t>
            </a:r>
            <a:endParaRPr sz="2200">
              <a:highlight>
                <a:schemeClr val="lt1"/>
              </a:highlight>
            </a:endParaRPr>
          </a:p>
          <a:p>
            <a:pPr indent="0" lvl="0" marL="457200" rtl="0" algn="l">
              <a:lnSpc>
                <a:spcPct val="100000"/>
              </a:lnSpc>
              <a:spcBef>
                <a:spcPts val="1200"/>
              </a:spcBef>
              <a:spcAft>
                <a:spcPts val="0"/>
              </a:spcAft>
              <a:buNone/>
            </a:pPr>
            <a:r>
              <a:rPr lang="en-GB" sz="2200">
                <a:solidFill>
                  <a:srgbClr val="000000"/>
                </a:solidFill>
                <a:highlight>
                  <a:schemeClr val="lt1"/>
                </a:highlight>
              </a:rPr>
              <a:t> </a:t>
            </a:r>
            <a:endParaRPr sz="2200">
              <a:solidFill>
                <a:srgbClr val="000000"/>
              </a:solidFill>
              <a:highlight>
                <a:schemeClr val="lt1"/>
              </a:highlight>
            </a:endParaRPr>
          </a:p>
          <a:p>
            <a:pPr indent="0" lvl="0" marL="0" rtl="0" algn="l">
              <a:lnSpc>
                <a:spcPct val="100000"/>
              </a:lnSpc>
              <a:spcBef>
                <a:spcPts val="1200"/>
              </a:spcBef>
              <a:spcAft>
                <a:spcPts val="1200"/>
              </a:spcAft>
              <a:buNone/>
            </a:pPr>
            <a:r>
              <a:t/>
            </a:r>
            <a:endParaRPr sz="2200">
              <a:solidFill>
                <a:srgbClr val="000000"/>
              </a:solidFill>
              <a:highlight>
                <a:schemeClr val="lt1"/>
              </a:highlight>
            </a:endParaRPr>
          </a:p>
        </p:txBody>
      </p:sp>
      <p:pic>
        <p:nvPicPr>
          <p:cNvPr id="332" name="Google Shape;332;p55"/>
          <p:cNvPicPr preferRelativeResize="0"/>
          <p:nvPr/>
        </p:nvPicPr>
        <p:blipFill>
          <a:blip r:embed="rId3">
            <a:alphaModFix/>
          </a:blip>
          <a:stretch>
            <a:fillRect/>
          </a:stretch>
        </p:blipFill>
        <p:spPr>
          <a:xfrm>
            <a:off x="3726592" y="744075"/>
            <a:ext cx="5234536" cy="40599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6"/>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Using T5 (Text-to-Text Transfer Transformer)</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338" name="Google Shape;338;p56"/>
          <p:cNvSpPr txBox="1"/>
          <p:nvPr>
            <p:ph idx="1" type="body"/>
          </p:nvPr>
        </p:nvSpPr>
        <p:spPr>
          <a:xfrm>
            <a:off x="115900" y="591300"/>
            <a:ext cx="4456200" cy="4552200"/>
          </a:xfrm>
          <a:prstGeom prst="rect">
            <a:avLst/>
          </a:prstGeom>
          <a:noFill/>
          <a:ln>
            <a:noFill/>
          </a:ln>
        </p:spPr>
        <p:txBody>
          <a:bodyPr anchorCtr="0" anchor="t" bIns="91425" lIns="91425" spcFirstLastPara="1" rIns="91425" wrap="square" tIns="91425">
            <a:normAutofit lnSpcReduction="10000"/>
          </a:bodyPr>
          <a:lstStyle/>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Throughout the chapters we explored and the coming chapters, we mostly used encoder-only (representation) like BERT and decoder-only (generative) models like ChatGPT</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lang="en-GB" sz="2200">
                <a:solidFill>
                  <a:srgbClr val="000000"/>
                </a:solidFill>
                <a:highlight>
                  <a:schemeClr val="lt1"/>
                </a:highlight>
              </a:rPr>
              <a:t>T5 uses the original Transformer architecture: </a:t>
            </a:r>
            <a:r>
              <a:rPr b="1" lang="en-GB" sz="2200">
                <a:solidFill>
                  <a:srgbClr val="000000"/>
                </a:solidFill>
                <a:highlight>
                  <a:schemeClr val="lt1"/>
                </a:highlight>
              </a:rPr>
              <a:t>encoder + decoder</a:t>
            </a:r>
            <a:r>
              <a:rPr lang="en-GB" sz="2200">
                <a:solidFill>
                  <a:srgbClr val="000000"/>
                </a:solidFill>
                <a:highlight>
                  <a:schemeClr val="lt1"/>
                </a:highlight>
              </a:rPr>
              <a:t>. This falls in the category of generative models</a:t>
            </a:r>
            <a:endParaRPr sz="2200">
              <a:solidFill>
                <a:srgbClr val="000000"/>
              </a:solidFill>
              <a:highlight>
                <a:schemeClr val="lt1"/>
              </a:highlight>
            </a:endParaRPr>
          </a:p>
          <a:p>
            <a:pPr indent="0" lvl="0" marL="0" rtl="0" algn="l">
              <a:lnSpc>
                <a:spcPct val="100000"/>
              </a:lnSpc>
              <a:spcBef>
                <a:spcPts val="1200"/>
              </a:spcBef>
              <a:spcAft>
                <a:spcPts val="1200"/>
              </a:spcAft>
              <a:buNone/>
            </a:pPr>
            <a:r>
              <a:t/>
            </a:r>
            <a:endParaRPr sz="2200">
              <a:solidFill>
                <a:srgbClr val="000000"/>
              </a:solidFill>
              <a:highlight>
                <a:schemeClr val="lt1"/>
              </a:highlight>
            </a:endParaRPr>
          </a:p>
        </p:txBody>
      </p:sp>
      <p:pic>
        <p:nvPicPr>
          <p:cNvPr id="339" name="Google Shape;339;p56"/>
          <p:cNvPicPr preferRelativeResize="0"/>
          <p:nvPr/>
        </p:nvPicPr>
        <p:blipFill>
          <a:blip r:embed="rId3">
            <a:alphaModFix/>
          </a:blip>
          <a:stretch>
            <a:fillRect/>
          </a:stretch>
        </p:blipFill>
        <p:spPr>
          <a:xfrm>
            <a:off x="4464150" y="936300"/>
            <a:ext cx="4649850" cy="3051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7"/>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Using T5 (Text-to-Text Transfer Transformer)</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345" name="Google Shape;345;p57"/>
          <p:cNvSpPr txBox="1"/>
          <p:nvPr>
            <p:ph idx="1" type="body"/>
          </p:nvPr>
        </p:nvSpPr>
        <p:spPr>
          <a:xfrm>
            <a:off x="115900" y="591300"/>
            <a:ext cx="4456200" cy="4552200"/>
          </a:xfrm>
          <a:prstGeom prst="rect">
            <a:avLst/>
          </a:prstGeom>
          <a:noFill/>
          <a:ln>
            <a:noFill/>
          </a:ln>
        </p:spPr>
        <p:txBody>
          <a:bodyPr anchorCtr="0" anchor="t" bIns="91425" lIns="91425" spcFirstLastPara="1" rIns="91425" wrap="square" tIns="91425">
            <a:normAutofit/>
          </a:bodyPr>
          <a:lstStyle/>
          <a:p>
            <a:pPr indent="-368300" lvl="0" marL="457200" rtl="0" algn="l">
              <a:lnSpc>
                <a:spcPct val="100000"/>
              </a:lnSpc>
              <a:spcBef>
                <a:spcPts val="1200"/>
              </a:spcBef>
              <a:spcAft>
                <a:spcPts val="0"/>
              </a:spcAft>
              <a:buClr>
                <a:srgbClr val="000000"/>
              </a:buClr>
              <a:buSzPts val="2200"/>
              <a:buChar char="●"/>
            </a:pPr>
            <a:r>
              <a:rPr b="1" lang="en-GB" sz="2200">
                <a:solidFill>
                  <a:srgbClr val="000000"/>
                </a:solidFill>
                <a:highlight>
                  <a:schemeClr val="lt1"/>
                </a:highlight>
              </a:rPr>
              <a:t>How T5 Was Trained:</a:t>
            </a:r>
            <a:endParaRPr b="1" sz="2200">
              <a:solidFill>
                <a:srgbClr val="000000"/>
              </a:solidFill>
              <a:highlight>
                <a:schemeClr val="lt1"/>
              </a:highlight>
            </a:endParaRPr>
          </a:p>
          <a:p>
            <a:pPr indent="-368300" lvl="1" marL="914400" rtl="0" algn="l">
              <a:lnSpc>
                <a:spcPct val="100000"/>
              </a:lnSpc>
              <a:spcBef>
                <a:spcPts val="0"/>
              </a:spcBef>
              <a:spcAft>
                <a:spcPts val="0"/>
              </a:spcAft>
              <a:buClr>
                <a:srgbClr val="000000"/>
              </a:buClr>
              <a:buSzPts val="2200"/>
              <a:buChar char="○"/>
            </a:pPr>
            <a:r>
              <a:rPr b="1" lang="en-GB" sz="2200">
                <a:solidFill>
                  <a:srgbClr val="000000"/>
                </a:solidFill>
                <a:highlight>
                  <a:schemeClr val="lt1"/>
                </a:highlight>
              </a:rPr>
              <a:t>Step 1: </a:t>
            </a:r>
            <a:r>
              <a:rPr lang="en-GB" sz="2200">
                <a:solidFill>
                  <a:srgbClr val="000000"/>
                </a:solidFill>
                <a:highlight>
                  <a:schemeClr val="lt1"/>
                </a:highlight>
              </a:rPr>
              <a:t>Pretraining</a:t>
            </a:r>
            <a:endParaRPr sz="2200">
              <a:solidFill>
                <a:srgbClr val="000000"/>
              </a:solidFill>
              <a:highlight>
                <a:schemeClr val="lt1"/>
              </a:highlight>
            </a:endParaRPr>
          </a:p>
          <a:p>
            <a:pPr indent="0" lvl="0" marL="457200" rtl="0" algn="l">
              <a:lnSpc>
                <a:spcPct val="100000"/>
              </a:lnSpc>
              <a:spcBef>
                <a:spcPts val="1200"/>
              </a:spcBef>
              <a:spcAft>
                <a:spcPts val="0"/>
              </a:spcAft>
              <a:buNone/>
            </a:pPr>
            <a:r>
              <a:rPr lang="en-GB" sz="2200">
                <a:solidFill>
                  <a:srgbClr val="000000"/>
                </a:solidFill>
                <a:highlight>
                  <a:schemeClr val="lt1"/>
                </a:highlight>
              </a:rPr>
              <a:t>Masked language modelling with token spans (not just single tokens).</a:t>
            </a:r>
            <a:endParaRPr sz="2200">
              <a:solidFill>
                <a:srgbClr val="000000"/>
              </a:solidFill>
              <a:highlight>
                <a:schemeClr val="lt1"/>
              </a:highlight>
            </a:endParaRPr>
          </a:p>
          <a:p>
            <a:pPr indent="0" lvl="0" marL="0" rtl="0" algn="l">
              <a:lnSpc>
                <a:spcPct val="100000"/>
              </a:lnSpc>
              <a:spcBef>
                <a:spcPts val="1200"/>
              </a:spcBef>
              <a:spcAft>
                <a:spcPts val="1200"/>
              </a:spcAft>
              <a:buNone/>
            </a:pPr>
            <a:r>
              <a:t/>
            </a:r>
            <a:endParaRPr sz="2200">
              <a:solidFill>
                <a:srgbClr val="000000"/>
              </a:solidFill>
              <a:highlight>
                <a:schemeClr val="lt1"/>
              </a:highlight>
            </a:endParaRPr>
          </a:p>
        </p:txBody>
      </p:sp>
      <p:pic>
        <p:nvPicPr>
          <p:cNvPr id="346" name="Google Shape;346;p57"/>
          <p:cNvPicPr preferRelativeResize="0"/>
          <p:nvPr/>
        </p:nvPicPr>
        <p:blipFill>
          <a:blip r:embed="rId3">
            <a:alphaModFix/>
          </a:blip>
          <a:stretch>
            <a:fillRect/>
          </a:stretch>
        </p:blipFill>
        <p:spPr>
          <a:xfrm>
            <a:off x="4114725" y="896475"/>
            <a:ext cx="5116549" cy="2980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8"/>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Using T5 (Text-to-Text Transfer Transformer)</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352" name="Google Shape;352;p58"/>
          <p:cNvSpPr txBox="1"/>
          <p:nvPr>
            <p:ph idx="1" type="body"/>
          </p:nvPr>
        </p:nvSpPr>
        <p:spPr>
          <a:xfrm>
            <a:off x="115900" y="591300"/>
            <a:ext cx="4145400" cy="4552200"/>
          </a:xfrm>
          <a:prstGeom prst="rect">
            <a:avLst/>
          </a:prstGeom>
          <a:noFill/>
          <a:ln>
            <a:noFill/>
          </a:ln>
        </p:spPr>
        <p:txBody>
          <a:bodyPr anchorCtr="0" anchor="t" bIns="91425" lIns="91425" spcFirstLastPara="1" rIns="91425" wrap="square" tIns="91425">
            <a:normAutofit/>
          </a:bodyPr>
          <a:lstStyle/>
          <a:p>
            <a:pPr indent="-368300" lvl="0" marL="457200" rtl="0" algn="l">
              <a:lnSpc>
                <a:spcPct val="100000"/>
              </a:lnSpc>
              <a:spcBef>
                <a:spcPts val="1200"/>
              </a:spcBef>
              <a:spcAft>
                <a:spcPts val="0"/>
              </a:spcAft>
              <a:buClr>
                <a:srgbClr val="000000"/>
              </a:buClr>
              <a:buSzPts val="2200"/>
              <a:buChar char="●"/>
            </a:pPr>
            <a:r>
              <a:rPr b="1" lang="en-GB" sz="2200">
                <a:solidFill>
                  <a:srgbClr val="000000"/>
                </a:solidFill>
                <a:highlight>
                  <a:schemeClr val="lt1"/>
                </a:highlight>
              </a:rPr>
              <a:t>How T5 Was Trained:</a:t>
            </a:r>
            <a:endParaRPr b="1" sz="2200">
              <a:solidFill>
                <a:srgbClr val="000000"/>
              </a:solidFill>
              <a:highlight>
                <a:schemeClr val="lt1"/>
              </a:highlight>
            </a:endParaRPr>
          </a:p>
          <a:p>
            <a:pPr indent="-368300" lvl="1" marL="914400" rtl="0" algn="l">
              <a:lnSpc>
                <a:spcPct val="100000"/>
              </a:lnSpc>
              <a:spcBef>
                <a:spcPts val="0"/>
              </a:spcBef>
              <a:spcAft>
                <a:spcPts val="0"/>
              </a:spcAft>
              <a:buClr>
                <a:srgbClr val="000000"/>
              </a:buClr>
              <a:buSzPts val="2200"/>
              <a:buChar char="○"/>
            </a:pPr>
            <a:r>
              <a:rPr b="1" lang="en-GB" sz="2200">
                <a:solidFill>
                  <a:srgbClr val="000000"/>
                </a:solidFill>
                <a:highlight>
                  <a:schemeClr val="lt1"/>
                </a:highlight>
              </a:rPr>
              <a:t>Step 2:</a:t>
            </a:r>
            <a:r>
              <a:rPr lang="en-GB" sz="2200">
                <a:solidFill>
                  <a:srgbClr val="000000"/>
                </a:solidFill>
                <a:highlight>
                  <a:schemeClr val="lt1"/>
                </a:highlight>
              </a:rPr>
              <a:t> Multi-task Fine-tuning</a:t>
            </a:r>
            <a:endParaRPr sz="2200">
              <a:solidFill>
                <a:srgbClr val="000000"/>
              </a:solidFill>
              <a:highlight>
                <a:schemeClr val="lt1"/>
              </a:highlight>
            </a:endParaRPr>
          </a:p>
          <a:p>
            <a:pPr indent="0" lvl="0" marL="457200" rtl="0" algn="l">
              <a:lnSpc>
                <a:spcPct val="100000"/>
              </a:lnSpc>
              <a:spcBef>
                <a:spcPts val="1200"/>
              </a:spcBef>
              <a:spcAft>
                <a:spcPts val="0"/>
              </a:spcAft>
              <a:buNone/>
            </a:pPr>
            <a:r>
              <a:rPr lang="en-GB" sz="2200">
                <a:solidFill>
                  <a:srgbClr val="000000"/>
                </a:solidFill>
                <a:highlight>
                  <a:schemeClr val="lt1"/>
                </a:highlight>
              </a:rPr>
              <a:t>Trained on many tasks simultaneously by converting each to text-to-text format.</a:t>
            </a:r>
            <a:endParaRPr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Char char="●"/>
            </a:pPr>
            <a:r>
              <a:rPr b="1" lang="en-GB" sz="2200">
                <a:solidFill>
                  <a:srgbClr val="000000"/>
                </a:solidFill>
                <a:highlight>
                  <a:schemeClr val="lt1"/>
                </a:highlight>
              </a:rPr>
              <a:t>Flan-T5 variant:</a:t>
            </a:r>
            <a:r>
              <a:rPr lang="en-GB" sz="2200">
                <a:solidFill>
                  <a:srgbClr val="000000"/>
                </a:solidFill>
                <a:highlight>
                  <a:schemeClr val="lt1"/>
                </a:highlight>
              </a:rPr>
              <a:t> Fine-tuned on 1000+ tasks with better instruction following.</a:t>
            </a:r>
            <a:endParaRPr sz="2200">
              <a:solidFill>
                <a:srgbClr val="000000"/>
              </a:solidFill>
              <a:highlight>
                <a:schemeClr val="lt1"/>
              </a:highlight>
            </a:endParaRPr>
          </a:p>
          <a:p>
            <a:pPr indent="0" lvl="0" marL="0" rtl="0" algn="l">
              <a:lnSpc>
                <a:spcPct val="100000"/>
              </a:lnSpc>
              <a:spcBef>
                <a:spcPts val="1200"/>
              </a:spcBef>
              <a:spcAft>
                <a:spcPts val="1200"/>
              </a:spcAft>
              <a:buNone/>
            </a:pPr>
            <a:r>
              <a:t/>
            </a:r>
            <a:endParaRPr sz="2200">
              <a:solidFill>
                <a:srgbClr val="000000"/>
              </a:solidFill>
              <a:highlight>
                <a:schemeClr val="lt1"/>
              </a:highlight>
            </a:endParaRPr>
          </a:p>
        </p:txBody>
      </p:sp>
      <p:pic>
        <p:nvPicPr>
          <p:cNvPr id="353" name="Google Shape;353;p58"/>
          <p:cNvPicPr preferRelativeResize="0"/>
          <p:nvPr/>
        </p:nvPicPr>
        <p:blipFill>
          <a:blip r:embed="rId3">
            <a:alphaModFix/>
          </a:blip>
          <a:stretch>
            <a:fillRect/>
          </a:stretch>
        </p:blipFill>
        <p:spPr>
          <a:xfrm>
            <a:off x="4129550" y="949200"/>
            <a:ext cx="4814425" cy="3216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9"/>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Using T5 (Text-to-Text Transfer Transformer)</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359" name="Google Shape;359;p59"/>
          <p:cNvSpPr txBox="1"/>
          <p:nvPr>
            <p:ph idx="1" type="body"/>
          </p:nvPr>
        </p:nvSpPr>
        <p:spPr>
          <a:xfrm>
            <a:off x="115900" y="591300"/>
            <a:ext cx="4145400" cy="4552200"/>
          </a:xfrm>
          <a:prstGeom prst="rect">
            <a:avLst/>
          </a:prstGeom>
          <a:noFill/>
          <a:ln>
            <a:noFill/>
          </a:ln>
        </p:spPr>
        <p:txBody>
          <a:bodyPr anchorCtr="0" anchor="t" bIns="91425" lIns="91425" spcFirstLastPara="1" rIns="91425" wrap="square" tIns="91425">
            <a:normAutofit/>
          </a:bodyPr>
          <a:lstStyle/>
          <a:p>
            <a:pPr indent="-368300" lvl="0" marL="457200" rtl="0" algn="l">
              <a:lnSpc>
                <a:spcPct val="100000"/>
              </a:lnSpc>
              <a:spcBef>
                <a:spcPts val="1200"/>
              </a:spcBef>
              <a:spcAft>
                <a:spcPts val="0"/>
              </a:spcAft>
              <a:buClr>
                <a:srgbClr val="000000"/>
              </a:buClr>
              <a:buSzPts val="2200"/>
              <a:buChar char="●"/>
            </a:pPr>
            <a:r>
              <a:rPr b="1" lang="en-GB" sz="2200">
                <a:solidFill>
                  <a:srgbClr val="000000"/>
                </a:solidFill>
                <a:highlight>
                  <a:schemeClr val="lt1"/>
                </a:highlight>
              </a:rPr>
              <a:t>Using Flan-T5</a:t>
            </a:r>
            <a:endParaRPr sz="2200">
              <a:solidFill>
                <a:srgbClr val="000000"/>
              </a:solidFill>
              <a:highlight>
                <a:schemeClr val="lt1"/>
              </a:highlight>
            </a:endParaRPr>
          </a:p>
          <a:p>
            <a:pPr indent="0" lvl="0" marL="0" rtl="0" algn="l">
              <a:lnSpc>
                <a:spcPct val="100000"/>
              </a:lnSpc>
              <a:spcBef>
                <a:spcPts val="1200"/>
              </a:spcBef>
              <a:spcAft>
                <a:spcPts val="1200"/>
              </a:spcAft>
              <a:buNone/>
            </a:pPr>
            <a:r>
              <a:t/>
            </a:r>
            <a:endParaRPr sz="2200">
              <a:solidFill>
                <a:srgbClr val="000000"/>
              </a:solidFill>
              <a:highlight>
                <a:schemeClr val="lt1"/>
              </a:highlight>
            </a:endParaRPr>
          </a:p>
        </p:txBody>
      </p:sp>
      <p:pic>
        <p:nvPicPr>
          <p:cNvPr id="360" name="Google Shape;360;p59"/>
          <p:cNvPicPr preferRelativeResize="0"/>
          <p:nvPr/>
        </p:nvPicPr>
        <p:blipFill>
          <a:blip r:embed="rId3">
            <a:alphaModFix/>
          </a:blip>
          <a:stretch>
            <a:fillRect/>
          </a:stretch>
        </p:blipFill>
        <p:spPr>
          <a:xfrm>
            <a:off x="712713" y="1250075"/>
            <a:ext cx="7718575" cy="2643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0"/>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Using T5 (Text-to-Text Transfer Transformer)</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366" name="Google Shape;366;p60"/>
          <p:cNvSpPr txBox="1"/>
          <p:nvPr>
            <p:ph idx="1" type="body"/>
          </p:nvPr>
        </p:nvSpPr>
        <p:spPr>
          <a:xfrm>
            <a:off x="115900" y="591300"/>
            <a:ext cx="4145400" cy="4552200"/>
          </a:xfrm>
          <a:prstGeom prst="rect">
            <a:avLst/>
          </a:prstGeom>
          <a:noFill/>
          <a:ln>
            <a:noFill/>
          </a:ln>
        </p:spPr>
        <p:txBody>
          <a:bodyPr anchorCtr="0" anchor="t" bIns="91425" lIns="91425" spcFirstLastPara="1" rIns="91425" wrap="square" tIns="91425">
            <a:normAutofit/>
          </a:bodyPr>
          <a:lstStyle/>
          <a:p>
            <a:pPr indent="-368300" lvl="0" marL="457200" rtl="0" algn="l">
              <a:lnSpc>
                <a:spcPct val="100000"/>
              </a:lnSpc>
              <a:spcBef>
                <a:spcPts val="1200"/>
              </a:spcBef>
              <a:spcAft>
                <a:spcPts val="0"/>
              </a:spcAft>
              <a:buClr>
                <a:srgbClr val="000000"/>
              </a:buClr>
              <a:buSzPts val="2200"/>
              <a:buChar char="●"/>
            </a:pPr>
            <a:r>
              <a:rPr b="1" lang="en-GB" sz="2200">
                <a:solidFill>
                  <a:srgbClr val="000000"/>
                </a:solidFill>
                <a:highlight>
                  <a:schemeClr val="lt1"/>
                </a:highlight>
              </a:rPr>
              <a:t>Using Flan-T5</a:t>
            </a:r>
            <a:endParaRPr sz="2200">
              <a:solidFill>
                <a:srgbClr val="000000"/>
              </a:solidFill>
              <a:highlight>
                <a:schemeClr val="lt1"/>
              </a:highlight>
            </a:endParaRPr>
          </a:p>
          <a:p>
            <a:pPr indent="0" lvl="0" marL="0" rtl="0" algn="l">
              <a:lnSpc>
                <a:spcPct val="100000"/>
              </a:lnSpc>
              <a:spcBef>
                <a:spcPts val="1200"/>
              </a:spcBef>
              <a:spcAft>
                <a:spcPts val="1200"/>
              </a:spcAft>
              <a:buNone/>
            </a:pPr>
            <a:r>
              <a:t/>
            </a:r>
            <a:endParaRPr sz="2200">
              <a:solidFill>
                <a:srgbClr val="000000"/>
              </a:solidFill>
              <a:highlight>
                <a:schemeClr val="lt1"/>
              </a:highlight>
            </a:endParaRPr>
          </a:p>
        </p:txBody>
      </p:sp>
      <p:pic>
        <p:nvPicPr>
          <p:cNvPr id="367" name="Google Shape;367;p60"/>
          <p:cNvPicPr preferRelativeResize="0"/>
          <p:nvPr/>
        </p:nvPicPr>
        <p:blipFill>
          <a:blip r:embed="rId3">
            <a:alphaModFix/>
          </a:blip>
          <a:stretch>
            <a:fillRect/>
          </a:stretch>
        </p:blipFill>
        <p:spPr>
          <a:xfrm>
            <a:off x="334600" y="1087700"/>
            <a:ext cx="7761949" cy="3926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1"/>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ChatGPT for Classification</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373" name="Google Shape;373;p61"/>
          <p:cNvSpPr txBox="1"/>
          <p:nvPr>
            <p:ph idx="1" type="body"/>
          </p:nvPr>
        </p:nvSpPr>
        <p:spPr>
          <a:xfrm>
            <a:off x="115900" y="591300"/>
            <a:ext cx="8161500" cy="4552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Architecture and Training</a:t>
            </a:r>
            <a:endParaRPr b="1"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Uses a decoder-only architecture based on GPT models.</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lang="en-GB" sz="2200">
                <a:solidFill>
                  <a:srgbClr val="000000"/>
                </a:solidFill>
                <a:highlight>
                  <a:schemeClr val="lt1"/>
                </a:highlight>
              </a:rPr>
              <a:t>Doesn’t share architectural details </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lang="en-GB" sz="2200">
                <a:solidFill>
                  <a:srgbClr val="000000"/>
                </a:solidFill>
                <a:highlight>
                  <a:schemeClr val="lt1"/>
                </a:highlight>
              </a:rPr>
              <a:t>The training process for ChatGPT involves two distinct phases:</a:t>
            </a:r>
            <a:endParaRPr sz="2200">
              <a:solidFill>
                <a:srgbClr val="000000"/>
              </a:solidFill>
              <a:highlight>
                <a:schemeClr val="lt1"/>
              </a:highlight>
            </a:endParaRPr>
          </a:p>
          <a:p>
            <a:pPr indent="-368300" lvl="1" marL="914400" rtl="0" algn="l">
              <a:lnSpc>
                <a:spcPct val="100000"/>
              </a:lnSpc>
              <a:spcBef>
                <a:spcPts val="0"/>
              </a:spcBef>
              <a:spcAft>
                <a:spcPts val="0"/>
              </a:spcAft>
              <a:buClr>
                <a:srgbClr val="000000"/>
              </a:buClr>
              <a:buSzPts val="2200"/>
              <a:buChar char="○"/>
            </a:pPr>
            <a:r>
              <a:rPr b="1" lang="en-GB" sz="2200">
                <a:solidFill>
                  <a:srgbClr val="000000"/>
                </a:solidFill>
                <a:highlight>
                  <a:schemeClr val="lt1"/>
                </a:highlight>
              </a:rPr>
              <a:t>Instruction Tuning </a:t>
            </a:r>
            <a:endParaRPr b="1" sz="2200">
              <a:solidFill>
                <a:srgbClr val="000000"/>
              </a:solidFill>
              <a:highlight>
                <a:schemeClr val="lt1"/>
              </a:highlight>
            </a:endParaRPr>
          </a:p>
          <a:p>
            <a:pPr indent="-368300" lvl="1" marL="914400" rtl="0" algn="l">
              <a:lnSpc>
                <a:spcPct val="100000"/>
              </a:lnSpc>
              <a:spcBef>
                <a:spcPts val="0"/>
              </a:spcBef>
              <a:spcAft>
                <a:spcPts val="0"/>
              </a:spcAft>
              <a:buClr>
                <a:srgbClr val="000000"/>
              </a:buClr>
              <a:buSzPts val="2200"/>
              <a:buChar char="○"/>
            </a:pPr>
            <a:r>
              <a:rPr b="1" lang="en-GB" sz="2200">
                <a:solidFill>
                  <a:srgbClr val="000000"/>
                </a:solidFill>
                <a:highlight>
                  <a:schemeClr val="lt1"/>
                </a:highlight>
              </a:rPr>
              <a:t>Preference Tuning</a:t>
            </a:r>
            <a:endParaRPr b="1" sz="2200">
              <a:solidFill>
                <a:srgbClr val="000000"/>
              </a:solidFill>
              <a:highlight>
                <a:schemeClr val="lt1"/>
              </a:highlight>
            </a:endParaRPr>
          </a:p>
          <a:p>
            <a:pPr indent="0" lvl="0" marL="0" rtl="0" algn="l">
              <a:lnSpc>
                <a:spcPct val="100000"/>
              </a:lnSpc>
              <a:spcBef>
                <a:spcPts val="1200"/>
              </a:spcBef>
              <a:spcAft>
                <a:spcPts val="0"/>
              </a:spcAft>
              <a:buNone/>
            </a:pPr>
            <a:r>
              <a:rPr lang="en-GB" sz="2200">
                <a:solidFill>
                  <a:srgbClr val="000000"/>
                </a:solidFill>
                <a:highlight>
                  <a:schemeClr val="lt1"/>
                </a:highlight>
              </a:rPr>
              <a:t> beyond the initial pretraining on large text corpora.</a:t>
            </a:r>
            <a:endParaRPr sz="2200">
              <a:solidFill>
                <a:srgbClr val="000000"/>
              </a:solidFill>
              <a:highlight>
                <a:schemeClr val="lt1"/>
              </a:highlight>
            </a:endParaRPr>
          </a:p>
          <a:p>
            <a:pPr indent="0" lvl="0" marL="0" rtl="0" algn="l">
              <a:lnSpc>
                <a:spcPct val="100000"/>
              </a:lnSpc>
              <a:spcBef>
                <a:spcPts val="1200"/>
              </a:spcBef>
              <a:spcAft>
                <a:spcPts val="1200"/>
              </a:spcAft>
              <a:buNone/>
            </a:pPr>
            <a:r>
              <a:rPr lang="en-GB" sz="2200">
                <a:solidFill>
                  <a:srgbClr val="000000"/>
                </a:solidFill>
                <a:highlight>
                  <a:schemeClr val="lt1"/>
                </a:highlight>
              </a:rPr>
              <a:t>These phases differentiate ChatGPT from base GPT models.</a:t>
            </a:r>
            <a:endParaRPr sz="2200">
              <a:solidFill>
                <a:srgbClr val="000000"/>
              </a:solidFill>
              <a:highlight>
                <a:schemeClr val="lt1"/>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2"/>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ChatGPT for Classification</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379" name="Google Shape;379;p62"/>
          <p:cNvSpPr txBox="1"/>
          <p:nvPr>
            <p:ph idx="1" type="body"/>
          </p:nvPr>
        </p:nvSpPr>
        <p:spPr>
          <a:xfrm>
            <a:off x="115900" y="489125"/>
            <a:ext cx="8161500" cy="4552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Instruction Tuning</a:t>
            </a:r>
            <a:endParaRPr b="1"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First phase </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lang="en-GB" sz="2200">
                <a:solidFill>
                  <a:srgbClr val="000000"/>
                </a:solidFill>
                <a:highlight>
                  <a:schemeClr val="lt1"/>
                </a:highlight>
              </a:rPr>
              <a:t>Also known as </a:t>
            </a:r>
            <a:r>
              <a:rPr b="1" lang="en-GB" sz="2200">
                <a:solidFill>
                  <a:srgbClr val="000000"/>
                </a:solidFill>
                <a:highlight>
                  <a:schemeClr val="lt1"/>
                </a:highlight>
              </a:rPr>
              <a:t>supervised fine-tuning. </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lang="en-GB" sz="2200">
                <a:solidFill>
                  <a:srgbClr val="000000"/>
                </a:solidFill>
                <a:highlight>
                  <a:schemeClr val="lt1"/>
                </a:highlight>
              </a:rPr>
              <a:t> Human annotators manually create datasets consisting of prompts paired with ideal responses</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lang="en-GB" sz="2200">
                <a:solidFill>
                  <a:srgbClr val="000000"/>
                </a:solidFill>
                <a:highlight>
                  <a:schemeClr val="lt1"/>
                </a:highlight>
              </a:rPr>
              <a:t>The </a:t>
            </a:r>
            <a:r>
              <a:rPr i="1" lang="en-GB" sz="2200">
                <a:solidFill>
                  <a:srgbClr val="000000"/>
                </a:solidFill>
                <a:highlight>
                  <a:schemeClr val="lt1"/>
                </a:highlight>
              </a:rPr>
              <a:t>base model </a:t>
            </a:r>
            <a:r>
              <a:rPr lang="en-GB" sz="2200">
                <a:solidFill>
                  <a:srgbClr val="000000"/>
                </a:solidFill>
                <a:highlight>
                  <a:schemeClr val="lt1"/>
                </a:highlight>
              </a:rPr>
              <a:t>is fine-tuned on these prompt-completion pairs. </a:t>
            </a:r>
            <a:endParaRPr sz="2200">
              <a:solidFill>
                <a:srgbClr val="000000"/>
              </a:solidFill>
              <a:highlight>
                <a:schemeClr val="lt1"/>
              </a:highlight>
            </a:endParaRPr>
          </a:p>
        </p:txBody>
      </p:sp>
      <p:pic>
        <p:nvPicPr>
          <p:cNvPr id="380" name="Google Shape;380;p62"/>
          <p:cNvPicPr preferRelativeResize="0"/>
          <p:nvPr/>
        </p:nvPicPr>
        <p:blipFill>
          <a:blip r:embed="rId3">
            <a:alphaModFix/>
          </a:blip>
          <a:stretch>
            <a:fillRect/>
          </a:stretch>
        </p:blipFill>
        <p:spPr>
          <a:xfrm>
            <a:off x="1499288" y="2856225"/>
            <a:ext cx="6962775" cy="2057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3"/>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ChatGPT for Classification</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386" name="Google Shape;386;p63"/>
          <p:cNvSpPr txBox="1"/>
          <p:nvPr>
            <p:ph idx="1" type="body"/>
          </p:nvPr>
        </p:nvSpPr>
        <p:spPr>
          <a:xfrm>
            <a:off x="115900" y="489125"/>
            <a:ext cx="8161500" cy="4552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Instruction Tuning</a:t>
            </a:r>
            <a:endParaRPr b="1"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This process teaches the model to understand and follow instructions</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lang="en-GB" sz="2200">
                <a:solidFill>
                  <a:srgbClr val="000000"/>
                </a:solidFill>
                <a:highlight>
                  <a:schemeClr val="lt1"/>
                </a:highlight>
              </a:rPr>
              <a:t>But it only capture what annotators think is good.</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lang="en-GB" sz="2200">
                <a:solidFill>
                  <a:srgbClr val="000000"/>
                </a:solidFill>
                <a:highlight>
                  <a:schemeClr val="lt1"/>
                </a:highlight>
              </a:rPr>
              <a:t>Doesn’t teach the model to select the most </a:t>
            </a:r>
            <a:r>
              <a:rPr i="1" lang="en-GB" sz="2200">
                <a:solidFill>
                  <a:srgbClr val="000000"/>
                </a:solidFill>
                <a:highlight>
                  <a:schemeClr val="lt1"/>
                </a:highlight>
              </a:rPr>
              <a:t>preferred </a:t>
            </a:r>
            <a:r>
              <a:rPr lang="en-GB" sz="2200">
                <a:solidFill>
                  <a:srgbClr val="000000"/>
                </a:solidFill>
                <a:highlight>
                  <a:schemeClr val="lt1"/>
                </a:highlight>
              </a:rPr>
              <a:t>output</a:t>
            </a:r>
            <a:endParaRPr sz="2200">
              <a:solidFill>
                <a:srgbClr val="000000"/>
              </a:solidFill>
              <a:highlight>
                <a:schemeClr val="lt1"/>
              </a:highlight>
            </a:endParaRPr>
          </a:p>
          <a:p>
            <a:pPr indent="0" lvl="0" marL="0" rtl="0" algn="l">
              <a:lnSpc>
                <a:spcPct val="100000"/>
              </a:lnSpc>
              <a:spcBef>
                <a:spcPts val="1200"/>
              </a:spcBef>
              <a:spcAft>
                <a:spcPts val="1200"/>
              </a:spcAft>
              <a:buNone/>
            </a:pPr>
            <a:r>
              <a:t/>
            </a:r>
            <a:endParaRPr sz="2200">
              <a:solidFill>
                <a:srgbClr val="000000"/>
              </a:solidFill>
              <a:highlight>
                <a:schemeClr val="lt1"/>
              </a:highlight>
            </a:endParaRPr>
          </a:p>
        </p:txBody>
      </p:sp>
      <p:pic>
        <p:nvPicPr>
          <p:cNvPr id="387" name="Google Shape;387;p63"/>
          <p:cNvPicPr preferRelativeResize="0"/>
          <p:nvPr/>
        </p:nvPicPr>
        <p:blipFill>
          <a:blip r:embed="rId3">
            <a:alphaModFix/>
          </a:blip>
          <a:stretch>
            <a:fillRect/>
          </a:stretch>
        </p:blipFill>
        <p:spPr>
          <a:xfrm>
            <a:off x="1090600" y="2571750"/>
            <a:ext cx="6962775" cy="2057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ChatGPT for Classification</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393" name="Google Shape;393;p64"/>
          <p:cNvSpPr txBox="1"/>
          <p:nvPr>
            <p:ph idx="1" type="body"/>
          </p:nvPr>
        </p:nvSpPr>
        <p:spPr>
          <a:xfrm>
            <a:off x="115900" y="489125"/>
            <a:ext cx="8161500" cy="4552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Preference Tuning (RLHF)</a:t>
            </a:r>
            <a:endParaRPr b="1"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The second phase addresses the limitation mentioned in the previous slide (about preference)</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lang="en-GB" sz="2200">
                <a:solidFill>
                  <a:srgbClr val="000000"/>
                </a:solidFill>
                <a:highlight>
                  <a:schemeClr val="lt1"/>
                </a:highlight>
              </a:rPr>
              <a:t> Implemented via </a:t>
            </a:r>
            <a:r>
              <a:rPr b="1" lang="en-GB" sz="2200">
                <a:solidFill>
                  <a:srgbClr val="000000"/>
                </a:solidFill>
                <a:highlight>
                  <a:schemeClr val="lt1"/>
                </a:highlight>
              </a:rPr>
              <a:t>Reinforcement Learning from Human Feedback (RLHF).</a:t>
            </a:r>
            <a:endParaRPr sz="2200">
              <a:solidFill>
                <a:srgbClr val="000000"/>
              </a:solidFill>
              <a:highlight>
                <a:schemeClr val="lt1"/>
              </a:highlight>
            </a:endParaRPr>
          </a:p>
        </p:txBody>
      </p:sp>
      <p:pic>
        <p:nvPicPr>
          <p:cNvPr id="394" name="Google Shape;394;p64"/>
          <p:cNvPicPr preferRelativeResize="0"/>
          <p:nvPr/>
        </p:nvPicPr>
        <p:blipFill>
          <a:blip r:embed="rId3">
            <a:alphaModFix/>
          </a:blip>
          <a:stretch>
            <a:fillRect/>
          </a:stretch>
        </p:blipFill>
        <p:spPr>
          <a:xfrm>
            <a:off x="2139399" y="2441350"/>
            <a:ext cx="5942400" cy="2421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9"/>
          <p:cNvSpPr txBox="1"/>
          <p:nvPr>
            <p:ph type="title"/>
          </p:nvPr>
        </p:nvSpPr>
        <p:spPr>
          <a:xfrm>
            <a:off x="486675" y="100575"/>
            <a:ext cx="76827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990"/>
              <a:buFont typeface="Arial"/>
              <a:buNone/>
            </a:pPr>
            <a:r>
              <a:rPr lang="en-GB">
                <a:highlight>
                  <a:schemeClr val="lt1"/>
                </a:highlight>
              </a:rPr>
              <a:t>What is Text Classification?</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142" name="Google Shape;142;p29"/>
          <p:cNvSpPr txBox="1"/>
          <p:nvPr>
            <p:ph idx="1" type="body"/>
          </p:nvPr>
        </p:nvSpPr>
        <p:spPr>
          <a:xfrm>
            <a:off x="0" y="606275"/>
            <a:ext cx="8288400" cy="2335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GB" sz="2200"/>
              <a:t>The Dataset - Rotten Tomatoes movie review dataset:</a:t>
            </a:r>
            <a:endParaRPr sz="2200"/>
          </a:p>
          <a:p>
            <a:pPr indent="-368300" lvl="0" marL="457200" rtl="0" algn="l">
              <a:lnSpc>
                <a:spcPct val="115000"/>
              </a:lnSpc>
              <a:spcBef>
                <a:spcPts val="1200"/>
              </a:spcBef>
              <a:spcAft>
                <a:spcPts val="0"/>
              </a:spcAft>
              <a:buSzPts val="2200"/>
              <a:buChar char="●"/>
            </a:pPr>
            <a:r>
              <a:rPr lang="en-GB" sz="2200"/>
              <a:t>5,331 positive reviews</a:t>
            </a:r>
            <a:endParaRPr sz="2200"/>
          </a:p>
          <a:p>
            <a:pPr indent="-368300" lvl="0" marL="457200" rtl="0" algn="l">
              <a:lnSpc>
                <a:spcPct val="115000"/>
              </a:lnSpc>
              <a:spcBef>
                <a:spcPts val="0"/>
              </a:spcBef>
              <a:spcAft>
                <a:spcPts val="0"/>
              </a:spcAft>
              <a:buSzPts val="2200"/>
              <a:buChar char="●"/>
            </a:pPr>
            <a:r>
              <a:rPr lang="en-GB" sz="2200"/>
              <a:t>5,331 negative reviews</a:t>
            </a:r>
            <a:endParaRPr sz="2200"/>
          </a:p>
          <a:p>
            <a:pPr indent="-368300" lvl="0" marL="457200" rtl="0" algn="l">
              <a:lnSpc>
                <a:spcPct val="115000"/>
              </a:lnSpc>
              <a:spcBef>
                <a:spcPts val="0"/>
              </a:spcBef>
              <a:spcAft>
                <a:spcPts val="0"/>
              </a:spcAft>
              <a:buSzPts val="2200"/>
              <a:buChar char="●"/>
            </a:pPr>
            <a:r>
              <a:rPr lang="en-GB" sz="2200"/>
              <a:t>Binary classification task (positive vs negative)</a:t>
            </a:r>
            <a:endParaRPr sz="2200"/>
          </a:p>
          <a:p>
            <a:pPr indent="-368300" lvl="0" marL="457200" rtl="0" algn="l">
              <a:lnSpc>
                <a:spcPct val="115000"/>
              </a:lnSpc>
              <a:spcBef>
                <a:spcPts val="0"/>
              </a:spcBef>
              <a:spcAft>
                <a:spcPts val="0"/>
              </a:spcAft>
              <a:buSzPts val="2200"/>
              <a:buChar char="●"/>
            </a:pPr>
            <a:r>
              <a:rPr lang="en-GB" sz="2200"/>
              <a:t>Loading the data:</a:t>
            </a:r>
            <a:endParaRPr sz="2200"/>
          </a:p>
        </p:txBody>
      </p:sp>
      <p:pic>
        <p:nvPicPr>
          <p:cNvPr id="143" name="Google Shape;143;p29"/>
          <p:cNvPicPr preferRelativeResize="0"/>
          <p:nvPr/>
        </p:nvPicPr>
        <p:blipFill>
          <a:blip r:embed="rId3">
            <a:alphaModFix/>
          </a:blip>
          <a:stretch>
            <a:fillRect/>
          </a:stretch>
        </p:blipFill>
        <p:spPr>
          <a:xfrm>
            <a:off x="1805977" y="3094475"/>
            <a:ext cx="4928100" cy="1470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5"/>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ChatGPT for Classification</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400" name="Google Shape;400;p65"/>
          <p:cNvSpPr txBox="1"/>
          <p:nvPr>
            <p:ph idx="1" type="body"/>
          </p:nvPr>
        </p:nvSpPr>
        <p:spPr>
          <a:xfrm>
            <a:off x="115900" y="489125"/>
            <a:ext cx="8161500" cy="4552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Preference Tuning (RLHF)</a:t>
            </a:r>
            <a:endParaRPr b="1"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The instruction-tuned model generates multiple </a:t>
            </a:r>
            <a:r>
              <a:rPr i="1" lang="en-GB" sz="2200">
                <a:solidFill>
                  <a:srgbClr val="000000"/>
                </a:solidFill>
                <a:highlight>
                  <a:schemeClr val="lt1"/>
                </a:highlight>
              </a:rPr>
              <a:t>candidate </a:t>
            </a:r>
            <a:r>
              <a:rPr lang="en-GB" sz="2200">
                <a:solidFill>
                  <a:srgbClr val="000000"/>
                </a:solidFill>
                <a:highlight>
                  <a:schemeClr val="lt1"/>
                </a:highlight>
              </a:rPr>
              <a:t>responses to the same prompt.</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lang="en-GB" sz="2200">
                <a:solidFill>
                  <a:srgbClr val="000000"/>
                </a:solidFill>
                <a:highlight>
                  <a:schemeClr val="lt1"/>
                </a:highlight>
              </a:rPr>
              <a:t>Human annotators rank these outputs from best to worst rather than writing ideal responses from scratch (see diagram).</a:t>
            </a:r>
            <a:endParaRPr sz="2200">
              <a:solidFill>
                <a:srgbClr val="000000"/>
              </a:solidFill>
              <a:highlight>
                <a:schemeClr val="lt1"/>
              </a:highlight>
            </a:endParaRPr>
          </a:p>
        </p:txBody>
      </p:sp>
      <p:pic>
        <p:nvPicPr>
          <p:cNvPr id="401" name="Google Shape;401;p65"/>
          <p:cNvPicPr preferRelativeResize="0"/>
          <p:nvPr/>
        </p:nvPicPr>
        <p:blipFill>
          <a:blip r:embed="rId3">
            <a:alphaModFix/>
          </a:blip>
          <a:stretch>
            <a:fillRect/>
          </a:stretch>
        </p:blipFill>
        <p:spPr>
          <a:xfrm>
            <a:off x="2139399" y="2441350"/>
            <a:ext cx="5942400" cy="2421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6"/>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ChatGPT for Classification</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407" name="Google Shape;407;p66"/>
          <p:cNvSpPr txBox="1"/>
          <p:nvPr>
            <p:ph idx="1" type="body"/>
          </p:nvPr>
        </p:nvSpPr>
        <p:spPr>
          <a:xfrm>
            <a:off x="115900" y="489125"/>
            <a:ext cx="8161500" cy="4552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Preference Tuning (RLHF)</a:t>
            </a:r>
            <a:endParaRPr b="1"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By showing the model the difference between acceptable and excellent responses, it learns to generate outputs that better align with human expectations and preferences.</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lang="en-GB" sz="2200">
                <a:solidFill>
                  <a:srgbClr val="000000"/>
                </a:solidFill>
                <a:highlight>
                  <a:schemeClr val="lt1"/>
                </a:highlight>
              </a:rPr>
              <a:t> This is why ChatGPT tends to produce more helpful, harmless, and honest responses</a:t>
            </a:r>
            <a:endParaRPr sz="2200">
              <a:solidFill>
                <a:srgbClr val="000000"/>
              </a:solidFill>
              <a:highlight>
                <a:schemeClr val="lt1"/>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7"/>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ChatGPT for Classification</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413" name="Google Shape;413;p67"/>
          <p:cNvSpPr txBox="1"/>
          <p:nvPr>
            <p:ph idx="1" type="body"/>
          </p:nvPr>
        </p:nvSpPr>
        <p:spPr>
          <a:xfrm>
            <a:off x="115900" y="489125"/>
            <a:ext cx="8161500" cy="4552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Implementation with OpenAI API</a:t>
            </a:r>
            <a:endParaRPr b="1"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First, create an account at </a:t>
            </a:r>
            <a:r>
              <a:rPr b="1" lang="en-GB" sz="2200">
                <a:solidFill>
                  <a:srgbClr val="000000"/>
                </a:solidFill>
                <a:highlight>
                  <a:schemeClr val="lt1"/>
                </a:highlight>
              </a:rPr>
              <a:t>platform.openai.com</a:t>
            </a:r>
            <a:r>
              <a:rPr lang="en-GB" sz="2200">
                <a:solidFill>
                  <a:srgbClr val="000000"/>
                </a:solidFill>
                <a:highlight>
                  <a:schemeClr val="lt1"/>
                </a:highlight>
              </a:rPr>
              <a:t> and generate an API key from the API keys section.</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lang="en-GB" sz="2200">
                <a:solidFill>
                  <a:srgbClr val="000000"/>
                </a:solidFill>
                <a:highlight>
                  <a:schemeClr val="lt1"/>
                </a:highlight>
              </a:rPr>
              <a:t>The free tier includes initial credits that should be sufficient for experimentation.</a:t>
            </a:r>
            <a:endParaRPr sz="2200">
              <a:solidFill>
                <a:srgbClr val="000000"/>
              </a:solidFill>
              <a:highlight>
                <a:schemeClr val="lt1"/>
              </a:highlight>
            </a:endParaRPr>
          </a:p>
        </p:txBody>
      </p:sp>
      <p:pic>
        <p:nvPicPr>
          <p:cNvPr id="414" name="Google Shape;414;p67"/>
          <p:cNvPicPr preferRelativeResize="0"/>
          <p:nvPr/>
        </p:nvPicPr>
        <p:blipFill>
          <a:blip r:embed="rId3">
            <a:alphaModFix/>
          </a:blip>
          <a:stretch>
            <a:fillRect/>
          </a:stretch>
        </p:blipFill>
        <p:spPr>
          <a:xfrm>
            <a:off x="462850" y="2742350"/>
            <a:ext cx="7467600" cy="1104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8"/>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ChatGPT for Classification</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420" name="Google Shape;420;p68"/>
          <p:cNvSpPr txBox="1"/>
          <p:nvPr>
            <p:ph idx="1" type="body"/>
          </p:nvPr>
        </p:nvSpPr>
        <p:spPr>
          <a:xfrm>
            <a:off x="115900" y="489125"/>
            <a:ext cx="3615300" cy="4552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Creating a Generation Function</a:t>
            </a:r>
            <a:endParaRPr b="1"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We'll create a wrapper function that handles the API interaction:</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lang="en-GB" sz="2200">
                <a:solidFill>
                  <a:srgbClr val="188038"/>
                </a:solidFill>
                <a:highlight>
                  <a:schemeClr val="lt1"/>
                </a:highlight>
                <a:latin typeface="Roboto Mono"/>
                <a:ea typeface="Roboto Mono"/>
                <a:cs typeface="Roboto Mono"/>
                <a:sym typeface="Roboto Mono"/>
              </a:rPr>
              <a:t>system</a:t>
            </a:r>
            <a:r>
              <a:rPr lang="en-GB" sz="2200">
                <a:solidFill>
                  <a:srgbClr val="000000"/>
                </a:solidFill>
                <a:highlight>
                  <a:schemeClr val="lt1"/>
                </a:highlight>
              </a:rPr>
              <a:t> : Sets the assistant's behavior and context</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lang="en-GB" sz="2200">
                <a:solidFill>
                  <a:srgbClr val="188038"/>
                </a:solidFill>
                <a:highlight>
                  <a:schemeClr val="lt1"/>
                </a:highlight>
                <a:latin typeface="Roboto Mono"/>
                <a:ea typeface="Roboto Mono"/>
                <a:cs typeface="Roboto Mono"/>
                <a:sym typeface="Roboto Mono"/>
              </a:rPr>
              <a:t>user</a:t>
            </a:r>
            <a:r>
              <a:rPr lang="en-GB" sz="2200">
                <a:solidFill>
                  <a:srgbClr val="000000"/>
                </a:solidFill>
                <a:highlight>
                  <a:schemeClr val="lt1"/>
                </a:highlight>
              </a:rPr>
              <a:t>: Contains the actual prompt with our classification request</a:t>
            </a:r>
            <a:endParaRPr sz="2200">
              <a:solidFill>
                <a:srgbClr val="000000"/>
              </a:solidFill>
              <a:highlight>
                <a:schemeClr val="lt1"/>
              </a:highlight>
            </a:endParaRPr>
          </a:p>
        </p:txBody>
      </p:sp>
      <p:pic>
        <p:nvPicPr>
          <p:cNvPr id="421" name="Google Shape;421;p68"/>
          <p:cNvPicPr preferRelativeResize="0"/>
          <p:nvPr/>
        </p:nvPicPr>
        <p:blipFill>
          <a:blip r:embed="rId3">
            <a:alphaModFix/>
          </a:blip>
          <a:stretch>
            <a:fillRect/>
          </a:stretch>
        </p:blipFill>
        <p:spPr>
          <a:xfrm>
            <a:off x="3606200" y="744075"/>
            <a:ext cx="5537800" cy="354110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9"/>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ChatGPT for Classification</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427" name="Google Shape;427;p69"/>
          <p:cNvSpPr txBox="1"/>
          <p:nvPr>
            <p:ph idx="1" type="body"/>
          </p:nvPr>
        </p:nvSpPr>
        <p:spPr>
          <a:xfrm>
            <a:off x="115900" y="489125"/>
            <a:ext cx="8825700" cy="4552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Prompt Design</a:t>
            </a:r>
            <a:endParaRPr b="1"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 Unlike task-specific models where the task is baked into the weights, </a:t>
            </a:r>
            <a:r>
              <a:rPr b="1" lang="en-GB" sz="2200">
                <a:solidFill>
                  <a:srgbClr val="000000"/>
                </a:solidFill>
                <a:highlight>
                  <a:schemeClr val="lt1"/>
                </a:highlight>
              </a:rPr>
              <a:t>generative models need explicit instructions</a:t>
            </a:r>
            <a:endParaRPr b="1" sz="2200">
              <a:solidFill>
                <a:srgbClr val="000000"/>
              </a:solidFill>
              <a:highlight>
                <a:schemeClr val="lt1"/>
              </a:highlight>
            </a:endParaRPr>
          </a:p>
          <a:p>
            <a:pPr indent="0" lvl="0" marL="457200" rtl="0" algn="l">
              <a:lnSpc>
                <a:spcPct val="100000"/>
              </a:lnSpc>
              <a:spcBef>
                <a:spcPts val="1200"/>
              </a:spcBef>
              <a:spcAft>
                <a:spcPts val="1200"/>
              </a:spcAft>
              <a:buNone/>
            </a:pPr>
            <a:r>
              <a:t/>
            </a:r>
            <a:endParaRPr sz="2200">
              <a:solidFill>
                <a:srgbClr val="000000"/>
              </a:solidFill>
              <a:highlight>
                <a:schemeClr val="lt1"/>
              </a:highlight>
            </a:endParaRPr>
          </a:p>
        </p:txBody>
      </p:sp>
      <p:pic>
        <p:nvPicPr>
          <p:cNvPr id="428" name="Google Shape;428;p69"/>
          <p:cNvPicPr preferRelativeResize="0"/>
          <p:nvPr/>
        </p:nvPicPr>
        <p:blipFill>
          <a:blip r:embed="rId3">
            <a:alphaModFix/>
          </a:blip>
          <a:stretch>
            <a:fillRect/>
          </a:stretch>
        </p:blipFill>
        <p:spPr>
          <a:xfrm>
            <a:off x="1357000" y="1919500"/>
            <a:ext cx="6218074" cy="2621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0"/>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ChatGPT for Classification</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434" name="Google Shape;434;p70"/>
          <p:cNvSpPr txBox="1"/>
          <p:nvPr>
            <p:ph idx="1" type="body"/>
          </p:nvPr>
        </p:nvSpPr>
        <p:spPr>
          <a:xfrm>
            <a:off x="115900" y="489125"/>
            <a:ext cx="8825700" cy="4552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Prompt Design</a:t>
            </a:r>
            <a:endParaRPr b="1"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The prompt structure </a:t>
            </a:r>
            <a:r>
              <a:rPr b="1" lang="en-GB" sz="2200">
                <a:solidFill>
                  <a:srgbClr val="000000"/>
                </a:solidFill>
                <a:highlight>
                  <a:schemeClr val="lt1"/>
                </a:highlight>
              </a:rPr>
              <a:t>matters significantly</a:t>
            </a:r>
            <a:r>
              <a:rPr lang="en-GB" sz="2200">
                <a:solidFill>
                  <a:srgbClr val="000000"/>
                </a:solidFill>
                <a:highlight>
                  <a:schemeClr val="lt1"/>
                </a:highlight>
              </a:rPr>
              <a:t>:</a:t>
            </a:r>
            <a:endParaRPr sz="2200">
              <a:solidFill>
                <a:srgbClr val="000000"/>
              </a:solidFill>
              <a:highlight>
                <a:schemeClr val="lt1"/>
              </a:highlight>
            </a:endParaRPr>
          </a:p>
          <a:p>
            <a:pPr indent="-368300" lvl="1" marL="914400" rtl="0" algn="l">
              <a:lnSpc>
                <a:spcPct val="100000"/>
              </a:lnSpc>
              <a:spcBef>
                <a:spcPts val="0"/>
              </a:spcBef>
              <a:spcAft>
                <a:spcPts val="0"/>
              </a:spcAft>
              <a:buClr>
                <a:srgbClr val="000000"/>
              </a:buClr>
              <a:buSzPts val="2200"/>
              <a:buChar char="○"/>
            </a:pPr>
            <a:r>
              <a:rPr b="1" lang="en-GB" sz="2200">
                <a:solidFill>
                  <a:srgbClr val="000000"/>
                </a:solidFill>
                <a:highlight>
                  <a:schemeClr val="lt1"/>
                </a:highlight>
              </a:rPr>
              <a:t>Clear task description</a:t>
            </a:r>
            <a:r>
              <a:rPr lang="en-GB" sz="2200">
                <a:solidFill>
                  <a:srgbClr val="000000"/>
                </a:solidFill>
                <a:highlight>
                  <a:schemeClr val="lt1"/>
                </a:highlight>
              </a:rPr>
              <a:t> ("Predict whether...")</a:t>
            </a:r>
            <a:endParaRPr sz="2200">
              <a:solidFill>
                <a:srgbClr val="000000"/>
              </a:solidFill>
              <a:highlight>
                <a:schemeClr val="lt1"/>
              </a:highlight>
            </a:endParaRPr>
          </a:p>
          <a:p>
            <a:pPr indent="-368300" lvl="1" marL="914400" rtl="0" algn="l">
              <a:lnSpc>
                <a:spcPct val="100000"/>
              </a:lnSpc>
              <a:spcBef>
                <a:spcPts val="0"/>
              </a:spcBef>
              <a:spcAft>
                <a:spcPts val="0"/>
              </a:spcAft>
              <a:buClr>
                <a:srgbClr val="000000"/>
              </a:buClr>
              <a:buSzPts val="2200"/>
              <a:buChar char="○"/>
            </a:pPr>
            <a:r>
              <a:rPr b="1" lang="en-GB" sz="2200">
                <a:solidFill>
                  <a:srgbClr val="000000"/>
                </a:solidFill>
                <a:highlight>
                  <a:schemeClr val="lt1"/>
                </a:highlight>
              </a:rPr>
              <a:t>Explicit output format</a:t>
            </a:r>
            <a:r>
              <a:rPr lang="en-GB" sz="2200">
                <a:solidFill>
                  <a:srgbClr val="000000"/>
                </a:solidFill>
                <a:highlight>
                  <a:schemeClr val="lt1"/>
                </a:highlight>
              </a:rPr>
              <a:t> ("return 1 or 0")</a:t>
            </a:r>
            <a:endParaRPr sz="2200">
              <a:solidFill>
                <a:srgbClr val="000000"/>
              </a:solidFill>
              <a:highlight>
                <a:schemeClr val="lt1"/>
              </a:highlight>
            </a:endParaRPr>
          </a:p>
          <a:p>
            <a:pPr indent="-368300" lvl="1" marL="914400" rtl="0" algn="l">
              <a:lnSpc>
                <a:spcPct val="100000"/>
              </a:lnSpc>
              <a:spcBef>
                <a:spcPts val="0"/>
              </a:spcBef>
              <a:spcAft>
                <a:spcPts val="0"/>
              </a:spcAft>
              <a:buClr>
                <a:srgbClr val="000000"/>
              </a:buClr>
              <a:buSzPts val="2200"/>
              <a:buChar char="○"/>
            </a:pPr>
            <a:r>
              <a:rPr b="1" lang="en-GB" sz="2200">
                <a:solidFill>
                  <a:srgbClr val="000000"/>
                </a:solidFill>
                <a:highlight>
                  <a:schemeClr val="lt1"/>
                </a:highlight>
              </a:rPr>
              <a:t>Constraint on output space</a:t>
            </a:r>
            <a:r>
              <a:rPr lang="en-GB" sz="2200">
                <a:solidFill>
                  <a:srgbClr val="000000"/>
                </a:solidFill>
                <a:highlight>
                  <a:schemeClr val="lt1"/>
                </a:highlight>
              </a:rPr>
              <a:t> ("Do not give any other answers")</a:t>
            </a:r>
            <a:endParaRPr sz="2200">
              <a:solidFill>
                <a:srgbClr val="000000"/>
              </a:solidFill>
              <a:highlight>
                <a:schemeClr val="lt1"/>
              </a:highlight>
            </a:endParaRPr>
          </a:p>
          <a:p>
            <a:pPr indent="0" lvl="0" marL="0" rtl="0" algn="l">
              <a:lnSpc>
                <a:spcPct val="100000"/>
              </a:lnSpc>
              <a:spcBef>
                <a:spcPts val="1200"/>
              </a:spcBef>
              <a:spcAft>
                <a:spcPts val="0"/>
              </a:spcAft>
              <a:buNone/>
            </a:pPr>
            <a:r>
              <a:t/>
            </a:r>
            <a:endParaRPr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Poorly designed prompts will lead to inconsistent outputs that are harder to parse programmatically.</a:t>
            </a:r>
            <a:endParaRPr sz="2200">
              <a:solidFill>
                <a:srgbClr val="000000"/>
              </a:solidFill>
              <a:highlight>
                <a:schemeClr val="lt1"/>
              </a:highlight>
            </a:endParaRPr>
          </a:p>
          <a:p>
            <a:pPr indent="0" lvl="0" marL="457200" rtl="0" algn="l">
              <a:lnSpc>
                <a:spcPct val="100000"/>
              </a:lnSpc>
              <a:spcBef>
                <a:spcPts val="1200"/>
              </a:spcBef>
              <a:spcAft>
                <a:spcPts val="1200"/>
              </a:spcAft>
              <a:buNone/>
            </a:pPr>
            <a:r>
              <a:t/>
            </a:r>
            <a:endParaRPr sz="2200">
              <a:solidFill>
                <a:srgbClr val="000000"/>
              </a:solidFill>
              <a:highlight>
                <a:schemeClr val="lt1"/>
              </a:high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1"/>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ChatGPT for Classification</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440" name="Google Shape;440;p71"/>
          <p:cNvSpPr txBox="1"/>
          <p:nvPr>
            <p:ph idx="1" type="body"/>
          </p:nvPr>
        </p:nvSpPr>
        <p:spPr>
          <a:xfrm>
            <a:off x="115900" y="489125"/>
            <a:ext cx="8825700" cy="4552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Batch Inference</a:t>
            </a:r>
            <a:endParaRPr b="1"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Char char="●"/>
            </a:pPr>
            <a:r>
              <a:rPr lang="en-GB" sz="2200">
                <a:solidFill>
                  <a:srgbClr val="000000"/>
                </a:solidFill>
                <a:highlight>
                  <a:schemeClr val="lt1"/>
                </a:highlight>
              </a:rPr>
              <a:t>To evaluate on the full test set:</a:t>
            </a:r>
            <a:endParaRPr sz="2200">
              <a:solidFill>
                <a:srgbClr val="000000"/>
              </a:solidFill>
              <a:highlight>
                <a:schemeClr val="lt1"/>
              </a:highlight>
            </a:endParaRPr>
          </a:p>
          <a:p>
            <a:pPr indent="0" lvl="0" marL="457200" rtl="0" algn="l">
              <a:lnSpc>
                <a:spcPct val="100000"/>
              </a:lnSpc>
              <a:spcBef>
                <a:spcPts val="1200"/>
              </a:spcBef>
              <a:spcAft>
                <a:spcPts val="1200"/>
              </a:spcAft>
              <a:buNone/>
            </a:pPr>
            <a:r>
              <a:t/>
            </a:r>
            <a:endParaRPr sz="2200">
              <a:solidFill>
                <a:srgbClr val="000000"/>
              </a:solidFill>
              <a:highlight>
                <a:schemeClr val="lt1"/>
              </a:highlight>
            </a:endParaRPr>
          </a:p>
        </p:txBody>
      </p:sp>
      <p:pic>
        <p:nvPicPr>
          <p:cNvPr id="441" name="Google Shape;441;p71"/>
          <p:cNvPicPr preferRelativeResize="0"/>
          <p:nvPr/>
        </p:nvPicPr>
        <p:blipFill>
          <a:blip r:embed="rId3">
            <a:alphaModFix/>
          </a:blip>
          <a:stretch>
            <a:fillRect/>
          </a:stretch>
        </p:blipFill>
        <p:spPr>
          <a:xfrm>
            <a:off x="115900" y="1403252"/>
            <a:ext cx="8574875" cy="1972100"/>
          </a:xfrm>
          <a:prstGeom prst="rect">
            <a:avLst/>
          </a:prstGeom>
          <a:noFill/>
          <a:ln>
            <a:noFill/>
          </a:ln>
        </p:spPr>
      </p:pic>
      <p:pic>
        <p:nvPicPr>
          <p:cNvPr id="442" name="Google Shape;442;p71"/>
          <p:cNvPicPr preferRelativeResize="0"/>
          <p:nvPr/>
        </p:nvPicPr>
        <p:blipFill>
          <a:blip r:embed="rId4">
            <a:alphaModFix/>
          </a:blip>
          <a:stretch>
            <a:fillRect/>
          </a:stretch>
        </p:blipFill>
        <p:spPr>
          <a:xfrm>
            <a:off x="115900" y="3152575"/>
            <a:ext cx="7797300" cy="711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2"/>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ChatGPT for Classification</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448" name="Google Shape;448;p72"/>
          <p:cNvSpPr txBox="1"/>
          <p:nvPr>
            <p:ph idx="1" type="body"/>
          </p:nvPr>
        </p:nvSpPr>
        <p:spPr>
          <a:xfrm>
            <a:off x="115900" y="489125"/>
            <a:ext cx="8825700" cy="4552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1200"/>
              </a:spcAft>
              <a:buNone/>
            </a:pPr>
            <a:r>
              <a:rPr b="1" lang="en-GB" sz="2200">
                <a:solidFill>
                  <a:srgbClr val="000000"/>
                </a:solidFill>
                <a:highlight>
                  <a:schemeClr val="lt1"/>
                </a:highlight>
              </a:rPr>
              <a:t>Batch Inference</a:t>
            </a:r>
            <a:endParaRPr sz="2200">
              <a:solidFill>
                <a:srgbClr val="000000"/>
              </a:solidFill>
              <a:highlight>
                <a:schemeClr val="lt1"/>
              </a:highlight>
            </a:endParaRPr>
          </a:p>
        </p:txBody>
      </p:sp>
      <p:pic>
        <p:nvPicPr>
          <p:cNvPr id="449" name="Google Shape;449;p72"/>
          <p:cNvPicPr preferRelativeResize="0"/>
          <p:nvPr/>
        </p:nvPicPr>
        <p:blipFill>
          <a:blip r:embed="rId3">
            <a:alphaModFix/>
          </a:blip>
          <a:stretch>
            <a:fillRect/>
          </a:stretch>
        </p:blipFill>
        <p:spPr>
          <a:xfrm>
            <a:off x="378226" y="982201"/>
            <a:ext cx="8301051" cy="1494825"/>
          </a:xfrm>
          <a:prstGeom prst="rect">
            <a:avLst/>
          </a:prstGeom>
          <a:noFill/>
          <a:ln>
            <a:noFill/>
          </a:ln>
        </p:spPr>
      </p:pic>
      <p:pic>
        <p:nvPicPr>
          <p:cNvPr id="450" name="Google Shape;450;p72"/>
          <p:cNvPicPr preferRelativeResize="0"/>
          <p:nvPr/>
        </p:nvPicPr>
        <p:blipFill>
          <a:blip r:embed="rId4">
            <a:alphaModFix/>
          </a:blip>
          <a:stretch>
            <a:fillRect/>
          </a:stretch>
        </p:blipFill>
        <p:spPr>
          <a:xfrm>
            <a:off x="536300" y="2477025"/>
            <a:ext cx="7639050" cy="2552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3"/>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ChatGPT for Classification</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456" name="Google Shape;456;p73"/>
          <p:cNvSpPr txBox="1"/>
          <p:nvPr>
            <p:ph idx="1" type="body"/>
          </p:nvPr>
        </p:nvSpPr>
        <p:spPr>
          <a:xfrm>
            <a:off x="115900" y="489125"/>
            <a:ext cx="8825700" cy="4552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Practical Considerations</a:t>
            </a:r>
            <a:endParaRPr b="1"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Char char="●"/>
            </a:pPr>
            <a:r>
              <a:rPr b="1" lang="en-GB" sz="2200">
                <a:solidFill>
                  <a:srgbClr val="000000"/>
                </a:solidFill>
                <a:highlight>
                  <a:schemeClr val="lt1"/>
                </a:highlight>
              </a:rPr>
              <a:t>Cost Tracking</a:t>
            </a:r>
            <a:endParaRPr b="1" sz="2200">
              <a:solidFill>
                <a:srgbClr val="000000"/>
              </a:solidFill>
              <a:highlight>
                <a:schemeClr val="lt1"/>
              </a:highlight>
            </a:endParaRPr>
          </a:p>
          <a:p>
            <a:pPr indent="-368300" lvl="1" marL="914400" rtl="0" algn="l">
              <a:lnSpc>
                <a:spcPct val="100000"/>
              </a:lnSpc>
              <a:spcBef>
                <a:spcPts val="0"/>
              </a:spcBef>
              <a:spcAft>
                <a:spcPts val="0"/>
              </a:spcAft>
              <a:buClr>
                <a:srgbClr val="000000"/>
              </a:buClr>
              <a:buSzPts val="2200"/>
              <a:buChar char="○"/>
            </a:pPr>
            <a:r>
              <a:rPr lang="en-GB" sz="2200">
                <a:solidFill>
                  <a:srgbClr val="000000"/>
                </a:solidFill>
                <a:highlight>
                  <a:schemeClr val="lt1"/>
                </a:highlight>
              </a:rPr>
              <a:t>For our test set of 1,066 reviews using gpt-3.5-turbo-0125, the cost is approximately $0.03 at current pricing</a:t>
            </a:r>
            <a:endParaRPr sz="2200">
              <a:solidFill>
                <a:srgbClr val="000000"/>
              </a:solidFill>
              <a:highlight>
                <a:schemeClr val="lt1"/>
              </a:highlight>
            </a:endParaRPr>
          </a:p>
          <a:p>
            <a:pPr indent="-368300" lvl="1" marL="914400" rtl="0" algn="l">
              <a:lnSpc>
                <a:spcPct val="100000"/>
              </a:lnSpc>
              <a:spcBef>
                <a:spcPts val="0"/>
              </a:spcBef>
              <a:spcAft>
                <a:spcPts val="0"/>
              </a:spcAft>
              <a:buClr>
                <a:srgbClr val="000000"/>
              </a:buClr>
              <a:buSzPts val="2200"/>
              <a:buChar char="○"/>
            </a:pPr>
            <a:r>
              <a:rPr lang="en-GB" sz="2200">
                <a:solidFill>
                  <a:srgbClr val="000000"/>
                </a:solidFill>
                <a:highlight>
                  <a:schemeClr val="lt1"/>
                </a:highlight>
              </a:rPr>
              <a:t>A production system processing millions of documents would incur substantial expenses.</a:t>
            </a:r>
            <a:endParaRPr sz="2200">
              <a:solidFill>
                <a:srgbClr val="000000"/>
              </a:solidFill>
              <a:highlight>
                <a:schemeClr val="lt1"/>
              </a:highlight>
            </a:endParaRPr>
          </a:p>
          <a:p>
            <a:pPr indent="-368300" lvl="0" marL="457200" rtl="0" algn="l">
              <a:lnSpc>
                <a:spcPct val="100000"/>
              </a:lnSpc>
              <a:spcBef>
                <a:spcPts val="0"/>
              </a:spcBef>
              <a:spcAft>
                <a:spcPts val="0"/>
              </a:spcAft>
              <a:buClr>
                <a:srgbClr val="000000"/>
              </a:buClr>
              <a:buSzPts val="2200"/>
              <a:buChar char="●"/>
            </a:pPr>
            <a:r>
              <a:rPr b="1" lang="en-GB" sz="2200">
                <a:solidFill>
                  <a:srgbClr val="000000"/>
                </a:solidFill>
                <a:highlight>
                  <a:schemeClr val="lt1"/>
                </a:highlight>
              </a:rPr>
              <a:t>Rate Limiting</a:t>
            </a:r>
            <a:endParaRPr b="1" sz="2200">
              <a:solidFill>
                <a:srgbClr val="000000"/>
              </a:solidFill>
              <a:highlight>
                <a:schemeClr val="lt1"/>
              </a:highlight>
            </a:endParaRPr>
          </a:p>
          <a:p>
            <a:pPr indent="-368300" lvl="1" marL="914400" rtl="0" algn="l">
              <a:lnSpc>
                <a:spcPct val="100000"/>
              </a:lnSpc>
              <a:spcBef>
                <a:spcPts val="0"/>
              </a:spcBef>
              <a:spcAft>
                <a:spcPts val="0"/>
              </a:spcAft>
              <a:buClr>
                <a:srgbClr val="000000"/>
              </a:buClr>
              <a:buSzPts val="2200"/>
              <a:buChar char="○"/>
            </a:pPr>
            <a:r>
              <a:rPr lang="en-GB" sz="2200">
                <a:solidFill>
                  <a:srgbClr val="000000"/>
                </a:solidFill>
                <a:highlight>
                  <a:schemeClr val="lt1"/>
                </a:highlight>
              </a:rPr>
              <a:t>APIs have rate limits to prevent abuse and ensure fair resource allocation.</a:t>
            </a:r>
            <a:endParaRPr sz="2200">
              <a:solidFill>
                <a:srgbClr val="000000"/>
              </a:solidFill>
              <a:highlight>
                <a:schemeClr val="lt1"/>
              </a:highlight>
            </a:endParaRPr>
          </a:p>
          <a:p>
            <a:pPr indent="-368300" lvl="1" marL="914400" rtl="0" algn="l">
              <a:lnSpc>
                <a:spcPct val="100000"/>
              </a:lnSpc>
              <a:spcBef>
                <a:spcPts val="0"/>
              </a:spcBef>
              <a:spcAft>
                <a:spcPts val="0"/>
              </a:spcAft>
              <a:buClr>
                <a:srgbClr val="000000"/>
              </a:buClr>
              <a:buSzPts val="2200"/>
              <a:buChar char="○"/>
            </a:pPr>
            <a:r>
              <a:rPr lang="en-GB" sz="2200">
                <a:solidFill>
                  <a:srgbClr val="000000"/>
                </a:solidFill>
                <a:highlight>
                  <a:schemeClr val="lt1"/>
                </a:highlight>
              </a:rPr>
              <a:t>When you hit a rate limit, the API returns a 429 status code.</a:t>
            </a:r>
            <a:endParaRPr sz="2200">
              <a:solidFill>
                <a:srgbClr val="000000"/>
              </a:solidFill>
              <a:highlight>
                <a:schemeClr val="lt1"/>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4"/>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ChatGPT for Classification</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462" name="Google Shape;462;p74"/>
          <p:cNvSpPr txBox="1"/>
          <p:nvPr>
            <p:ph idx="1" type="body"/>
          </p:nvPr>
        </p:nvSpPr>
        <p:spPr>
          <a:xfrm>
            <a:off x="115900" y="489125"/>
            <a:ext cx="8825700" cy="4552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Practical Considerations</a:t>
            </a:r>
            <a:endParaRPr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Char char="●"/>
            </a:pPr>
            <a:r>
              <a:rPr b="1" lang="en-GB" sz="2200">
                <a:solidFill>
                  <a:srgbClr val="000000"/>
                </a:solidFill>
                <a:highlight>
                  <a:schemeClr val="lt1"/>
                </a:highlight>
              </a:rPr>
              <a:t>Rate Limiting</a:t>
            </a:r>
            <a:endParaRPr b="1" sz="2200">
              <a:solidFill>
                <a:srgbClr val="000000"/>
              </a:solidFill>
              <a:highlight>
                <a:schemeClr val="lt1"/>
              </a:highlight>
            </a:endParaRPr>
          </a:p>
          <a:p>
            <a:pPr indent="-368300" lvl="1" marL="914400" rtl="0" algn="l">
              <a:lnSpc>
                <a:spcPct val="100000"/>
              </a:lnSpc>
              <a:spcBef>
                <a:spcPts val="0"/>
              </a:spcBef>
              <a:spcAft>
                <a:spcPts val="0"/>
              </a:spcAft>
              <a:buClr>
                <a:srgbClr val="000000"/>
              </a:buClr>
              <a:buSzPts val="2200"/>
              <a:buChar char="○"/>
            </a:pPr>
            <a:r>
              <a:rPr lang="en-GB" sz="2200">
                <a:solidFill>
                  <a:srgbClr val="000000"/>
                </a:solidFill>
                <a:highlight>
                  <a:schemeClr val="lt1"/>
                </a:highlight>
              </a:rPr>
              <a:t>The proper handling approach is exponential backoff:</a:t>
            </a:r>
            <a:endParaRPr sz="2200">
              <a:solidFill>
                <a:srgbClr val="000000"/>
              </a:solidFill>
              <a:highlight>
                <a:schemeClr val="lt1"/>
              </a:highlight>
            </a:endParaRPr>
          </a:p>
          <a:p>
            <a:pPr indent="0" lvl="0" marL="0" rtl="0" algn="l">
              <a:lnSpc>
                <a:spcPct val="100000"/>
              </a:lnSpc>
              <a:spcBef>
                <a:spcPts val="1200"/>
              </a:spcBef>
              <a:spcAft>
                <a:spcPts val="1200"/>
              </a:spcAft>
              <a:buNone/>
            </a:pPr>
            <a:r>
              <a:t/>
            </a:r>
            <a:endParaRPr sz="2200">
              <a:solidFill>
                <a:srgbClr val="000000"/>
              </a:solidFill>
              <a:highlight>
                <a:schemeClr val="lt1"/>
              </a:highlight>
            </a:endParaRPr>
          </a:p>
        </p:txBody>
      </p:sp>
      <p:pic>
        <p:nvPicPr>
          <p:cNvPr id="463" name="Google Shape;463;p74"/>
          <p:cNvPicPr preferRelativeResize="0"/>
          <p:nvPr/>
        </p:nvPicPr>
        <p:blipFill>
          <a:blip r:embed="rId3">
            <a:alphaModFix/>
          </a:blip>
          <a:stretch>
            <a:fillRect/>
          </a:stretch>
        </p:blipFill>
        <p:spPr>
          <a:xfrm>
            <a:off x="1156750" y="1821875"/>
            <a:ext cx="7496175" cy="3219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0"/>
          <p:cNvSpPr txBox="1"/>
          <p:nvPr>
            <p:ph type="title"/>
          </p:nvPr>
        </p:nvSpPr>
        <p:spPr>
          <a:xfrm>
            <a:off x="486675" y="100575"/>
            <a:ext cx="76827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What is Text Classification?</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149" name="Google Shape;149;p30"/>
          <p:cNvSpPr txBox="1"/>
          <p:nvPr>
            <p:ph idx="1" type="body"/>
          </p:nvPr>
        </p:nvSpPr>
        <p:spPr>
          <a:xfrm>
            <a:off x="0" y="687400"/>
            <a:ext cx="8288400" cy="2335800"/>
          </a:xfrm>
          <a:prstGeom prst="rect">
            <a:avLst/>
          </a:prstGeom>
          <a:noFill/>
          <a:ln>
            <a:noFill/>
          </a:ln>
        </p:spPr>
        <p:txBody>
          <a:bodyPr anchorCtr="0" anchor="t" bIns="91425" lIns="91425" spcFirstLastPara="1" rIns="91425" wrap="square" tIns="91425">
            <a:normAutofit/>
          </a:bodyPr>
          <a:lstStyle/>
          <a:p>
            <a:pPr indent="-368300" lvl="0" marL="457200" rtl="0" algn="l">
              <a:lnSpc>
                <a:spcPct val="115000"/>
              </a:lnSpc>
              <a:spcBef>
                <a:spcPts val="1200"/>
              </a:spcBef>
              <a:spcAft>
                <a:spcPts val="0"/>
              </a:spcAft>
              <a:buSzPts val="2200"/>
              <a:buChar char="●"/>
            </a:pPr>
            <a:r>
              <a:rPr lang="en-GB" sz="2200"/>
              <a:t>The previous code outputs:</a:t>
            </a:r>
            <a:endParaRPr sz="2200"/>
          </a:p>
        </p:txBody>
      </p:sp>
      <p:pic>
        <p:nvPicPr>
          <p:cNvPr id="150" name="Google Shape;150;p30"/>
          <p:cNvPicPr preferRelativeResize="0"/>
          <p:nvPr/>
        </p:nvPicPr>
        <p:blipFill>
          <a:blip r:embed="rId3">
            <a:alphaModFix/>
          </a:blip>
          <a:stretch>
            <a:fillRect/>
          </a:stretch>
        </p:blipFill>
        <p:spPr>
          <a:xfrm>
            <a:off x="598038" y="1088248"/>
            <a:ext cx="7092326" cy="3226452"/>
          </a:xfrm>
          <a:prstGeom prst="rect">
            <a:avLst/>
          </a:prstGeom>
          <a:noFill/>
          <a:ln>
            <a:noFill/>
          </a:ln>
        </p:spPr>
      </p:pic>
      <p:sp>
        <p:nvSpPr>
          <p:cNvPr id="151" name="Google Shape;151;p30"/>
          <p:cNvSpPr txBox="1"/>
          <p:nvPr>
            <p:ph idx="1" type="body"/>
          </p:nvPr>
        </p:nvSpPr>
        <p:spPr>
          <a:xfrm>
            <a:off x="59675" y="4314700"/>
            <a:ext cx="8288400" cy="1211100"/>
          </a:xfrm>
          <a:prstGeom prst="rect">
            <a:avLst/>
          </a:prstGeom>
          <a:noFill/>
          <a:ln>
            <a:noFill/>
          </a:ln>
        </p:spPr>
        <p:txBody>
          <a:bodyPr anchorCtr="0" anchor="t" bIns="91425" lIns="91425" spcFirstLastPara="1" rIns="91425" wrap="square" tIns="91425">
            <a:normAutofit/>
          </a:bodyPr>
          <a:lstStyle/>
          <a:p>
            <a:pPr indent="-368300" lvl="0" marL="457200" rtl="0" algn="l">
              <a:spcBef>
                <a:spcPts val="1200"/>
              </a:spcBef>
              <a:spcAft>
                <a:spcPts val="0"/>
              </a:spcAft>
              <a:buSzPts val="2200"/>
              <a:buChar char="●"/>
            </a:pPr>
            <a:r>
              <a:rPr lang="en-GB" sz="2200"/>
              <a:t>As you can see above, the data is split into train, test, validation splits. </a:t>
            </a:r>
            <a:endParaRPr sz="22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5"/>
          <p:cNvSpPr txBox="1"/>
          <p:nvPr>
            <p:ph type="title"/>
          </p:nvPr>
        </p:nvSpPr>
        <p:spPr>
          <a:xfrm>
            <a:off x="115900" y="100575"/>
            <a:ext cx="89142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ChatGPT for Classification</a:t>
            </a:r>
            <a:endParaRPr>
              <a:highlight>
                <a:schemeClr val="lt1"/>
              </a:highlight>
            </a:endParaRPr>
          </a:p>
          <a:p>
            <a:pPr indent="0" lvl="0" marL="0" rtl="0" algn="l">
              <a:spcBef>
                <a:spcPts val="0"/>
              </a:spcBef>
              <a:spcAft>
                <a:spcPts val="0"/>
              </a:spcAft>
              <a:buSzPts val="990"/>
              <a:buNone/>
            </a:pPr>
            <a:r>
              <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469" name="Google Shape;469;p75"/>
          <p:cNvSpPr txBox="1"/>
          <p:nvPr>
            <p:ph idx="1" type="body"/>
          </p:nvPr>
        </p:nvSpPr>
        <p:spPr>
          <a:xfrm>
            <a:off x="115900" y="489125"/>
            <a:ext cx="8825700" cy="4552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GB" sz="2200">
                <a:solidFill>
                  <a:srgbClr val="000000"/>
                </a:solidFill>
                <a:highlight>
                  <a:schemeClr val="lt1"/>
                </a:highlight>
              </a:rPr>
              <a:t>Practical Considerations</a:t>
            </a:r>
            <a:endParaRPr sz="2200">
              <a:solidFill>
                <a:srgbClr val="000000"/>
              </a:solidFill>
              <a:highlight>
                <a:schemeClr val="lt1"/>
              </a:highlight>
            </a:endParaRPr>
          </a:p>
          <a:p>
            <a:pPr indent="-368300" lvl="0" marL="457200" rtl="0" algn="l">
              <a:lnSpc>
                <a:spcPct val="100000"/>
              </a:lnSpc>
              <a:spcBef>
                <a:spcPts val="1200"/>
              </a:spcBef>
              <a:spcAft>
                <a:spcPts val="0"/>
              </a:spcAft>
              <a:buClr>
                <a:srgbClr val="000000"/>
              </a:buClr>
              <a:buSzPts val="2200"/>
              <a:buChar char="●"/>
            </a:pPr>
            <a:r>
              <a:rPr b="1" lang="en-GB" sz="2200">
                <a:solidFill>
                  <a:srgbClr val="000000"/>
                </a:solidFill>
                <a:highlight>
                  <a:schemeClr val="lt1"/>
                </a:highlight>
              </a:rPr>
              <a:t>Data Privacy</a:t>
            </a:r>
            <a:endParaRPr b="1" sz="2200">
              <a:solidFill>
                <a:srgbClr val="000000"/>
              </a:solidFill>
              <a:highlight>
                <a:schemeClr val="lt1"/>
              </a:highlight>
            </a:endParaRPr>
          </a:p>
          <a:p>
            <a:pPr indent="-368300" lvl="1" marL="914400" rtl="0" algn="l">
              <a:lnSpc>
                <a:spcPct val="100000"/>
              </a:lnSpc>
              <a:spcBef>
                <a:spcPts val="0"/>
              </a:spcBef>
              <a:spcAft>
                <a:spcPts val="0"/>
              </a:spcAft>
              <a:buClr>
                <a:srgbClr val="000000"/>
              </a:buClr>
              <a:buSzPts val="2200"/>
              <a:buChar char="○"/>
            </a:pPr>
            <a:r>
              <a:rPr b="1" lang="en-GB" sz="2200">
                <a:solidFill>
                  <a:srgbClr val="000000"/>
                </a:solidFill>
                <a:highlight>
                  <a:schemeClr val="lt1"/>
                </a:highlight>
              </a:rPr>
              <a:t>Training data usage:</a:t>
            </a:r>
            <a:r>
              <a:rPr lang="en-GB" sz="2200">
                <a:solidFill>
                  <a:srgbClr val="000000"/>
                </a:solidFill>
                <a:highlight>
                  <a:schemeClr val="lt1"/>
                </a:highlight>
              </a:rPr>
              <a:t> OpenAI's API terms specify whether your data can be used for model training. As of the latest terms, data sent through the API is not used for training by default, but verify current policies.</a:t>
            </a:r>
            <a:endParaRPr sz="2200">
              <a:solidFill>
                <a:srgbClr val="000000"/>
              </a:solidFill>
              <a:highlight>
                <a:schemeClr val="lt1"/>
              </a:highlight>
            </a:endParaRPr>
          </a:p>
          <a:p>
            <a:pPr indent="-368300" lvl="1" marL="914400" rtl="0" algn="l">
              <a:lnSpc>
                <a:spcPct val="100000"/>
              </a:lnSpc>
              <a:spcBef>
                <a:spcPts val="0"/>
              </a:spcBef>
              <a:spcAft>
                <a:spcPts val="0"/>
              </a:spcAft>
              <a:buClr>
                <a:srgbClr val="000000"/>
              </a:buClr>
              <a:buSzPts val="2200"/>
              <a:buChar char="○"/>
            </a:pPr>
            <a:r>
              <a:rPr b="1" lang="en-GB" sz="2200">
                <a:solidFill>
                  <a:srgbClr val="000000"/>
                </a:solidFill>
                <a:highlight>
                  <a:schemeClr val="lt1"/>
                </a:highlight>
              </a:rPr>
              <a:t>Sensitive information:</a:t>
            </a:r>
            <a:r>
              <a:rPr lang="en-GB" sz="2200">
                <a:solidFill>
                  <a:srgbClr val="000000"/>
                </a:solidFill>
                <a:highlight>
                  <a:schemeClr val="lt1"/>
                </a:highlight>
              </a:rPr>
              <a:t> Never send personally identifiable information, proprietary data, or confidential information through external APIs without proper data agreements,</a:t>
            </a:r>
            <a:endParaRPr sz="2200">
              <a:solidFill>
                <a:srgbClr val="000000"/>
              </a:solidFill>
              <a:highlight>
                <a:schemeClr val="lt1"/>
              </a:highlight>
            </a:endParaRPr>
          </a:p>
          <a:p>
            <a:pPr indent="-368300" lvl="1" marL="914400" rtl="0" algn="l">
              <a:lnSpc>
                <a:spcPct val="100000"/>
              </a:lnSpc>
              <a:spcBef>
                <a:spcPts val="0"/>
              </a:spcBef>
              <a:spcAft>
                <a:spcPts val="0"/>
              </a:spcAft>
              <a:buClr>
                <a:srgbClr val="000000"/>
              </a:buClr>
              <a:buSzPts val="2200"/>
              <a:buChar char="○"/>
            </a:pPr>
            <a:r>
              <a:rPr b="1" lang="en-GB" sz="2200">
                <a:solidFill>
                  <a:srgbClr val="000000"/>
                </a:solidFill>
                <a:highlight>
                  <a:schemeClr val="lt1"/>
                </a:highlight>
              </a:rPr>
              <a:t>Geographic restrictions</a:t>
            </a:r>
            <a:r>
              <a:rPr lang="en-GB" sz="2200">
                <a:solidFill>
                  <a:srgbClr val="000000"/>
                </a:solidFill>
                <a:highlight>
                  <a:schemeClr val="lt1"/>
                </a:highlight>
              </a:rPr>
              <a:t>: Some jurisdictions have data residency requirements that prohibit sending data to foreign servers</a:t>
            </a:r>
            <a:endParaRPr sz="2200">
              <a:solidFill>
                <a:srgbClr val="000000"/>
              </a:solidFill>
              <a:highlight>
                <a:schemeClr val="lt1"/>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6"/>
          <p:cNvSpPr txBox="1"/>
          <p:nvPr>
            <p:ph type="title"/>
          </p:nvPr>
        </p:nvSpPr>
        <p:spPr>
          <a:xfrm>
            <a:off x="3969300" y="2247000"/>
            <a:ext cx="1205400" cy="64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400"/>
              </a:spcAft>
              <a:buSzPts val="1100"/>
              <a:buNone/>
            </a:pPr>
            <a:r>
              <a:rPr lang="en-GB">
                <a:highlight>
                  <a:schemeClr val="lt1"/>
                </a:highlight>
              </a:rPr>
              <a:t>END</a:t>
            </a:r>
            <a:endParaRPr>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1"/>
          <p:cNvSpPr txBox="1"/>
          <p:nvPr>
            <p:ph type="title"/>
          </p:nvPr>
        </p:nvSpPr>
        <p:spPr>
          <a:xfrm>
            <a:off x="486675" y="100575"/>
            <a:ext cx="76827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What is Text Classification?</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157" name="Google Shape;157;p31"/>
          <p:cNvSpPr txBox="1"/>
          <p:nvPr>
            <p:ph idx="1" type="body"/>
          </p:nvPr>
        </p:nvSpPr>
        <p:spPr>
          <a:xfrm>
            <a:off x="0" y="687400"/>
            <a:ext cx="8288400" cy="635400"/>
          </a:xfrm>
          <a:prstGeom prst="rect">
            <a:avLst/>
          </a:prstGeom>
          <a:noFill/>
          <a:ln>
            <a:noFill/>
          </a:ln>
        </p:spPr>
        <p:txBody>
          <a:bodyPr anchorCtr="0" anchor="t" bIns="91425" lIns="91425" spcFirstLastPara="1" rIns="91425" wrap="square" tIns="91425">
            <a:normAutofit/>
          </a:bodyPr>
          <a:lstStyle/>
          <a:p>
            <a:pPr indent="-368300" lvl="0" marL="457200" rtl="0" algn="l">
              <a:lnSpc>
                <a:spcPct val="115000"/>
              </a:lnSpc>
              <a:spcBef>
                <a:spcPts val="1200"/>
              </a:spcBef>
              <a:spcAft>
                <a:spcPts val="0"/>
              </a:spcAft>
              <a:buSzPts val="2200"/>
              <a:buChar char="●"/>
            </a:pPr>
            <a:r>
              <a:rPr lang="en-GB" sz="2200"/>
              <a:t>Let’s take a look into the content of the dataset:</a:t>
            </a:r>
            <a:endParaRPr sz="2200"/>
          </a:p>
        </p:txBody>
      </p:sp>
      <p:sp>
        <p:nvSpPr>
          <p:cNvPr id="158" name="Google Shape;158;p31"/>
          <p:cNvSpPr txBox="1"/>
          <p:nvPr>
            <p:ph idx="1" type="body"/>
          </p:nvPr>
        </p:nvSpPr>
        <p:spPr>
          <a:xfrm>
            <a:off x="183825" y="1966200"/>
            <a:ext cx="8288400" cy="1211100"/>
          </a:xfrm>
          <a:prstGeom prst="rect">
            <a:avLst/>
          </a:prstGeom>
          <a:noFill/>
          <a:ln>
            <a:noFill/>
          </a:ln>
        </p:spPr>
        <p:txBody>
          <a:bodyPr anchorCtr="0" anchor="t" bIns="91425" lIns="91425" spcFirstLastPara="1" rIns="91425" wrap="square" tIns="91425">
            <a:normAutofit/>
          </a:bodyPr>
          <a:lstStyle/>
          <a:p>
            <a:pPr indent="-368300" lvl="0" marL="457200" rtl="0" algn="l">
              <a:spcBef>
                <a:spcPts val="1200"/>
              </a:spcBef>
              <a:spcAft>
                <a:spcPts val="0"/>
              </a:spcAft>
              <a:buSzPts val="2200"/>
              <a:buChar char="●"/>
            </a:pPr>
            <a:r>
              <a:rPr lang="en-GB" sz="2200"/>
              <a:t>This outputs:</a:t>
            </a:r>
            <a:endParaRPr sz="2200"/>
          </a:p>
        </p:txBody>
      </p:sp>
      <p:pic>
        <p:nvPicPr>
          <p:cNvPr id="159" name="Google Shape;159;p31"/>
          <p:cNvPicPr preferRelativeResize="0"/>
          <p:nvPr/>
        </p:nvPicPr>
        <p:blipFill>
          <a:blip r:embed="rId3">
            <a:alphaModFix/>
          </a:blip>
          <a:stretch>
            <a:fillRect/>
          </a:stretch>
        </p:blipFill>
        <p:spPr>
          <a:xfrm>
            <a:off x="666650" y="1322800"/>
            <a:ext cx="4169675" cy="731250"/>
          </a:xfrm>
          <a:prstGeom prst="rect">
            <a:avLst/>
          </a:prstGeom>
          <a:noFill/>
          <a:ln>
            <a:noFill/>
          </a:ln>
        </p:spPr>
      </p:pic>
      <p:pic>
        <p:nvPicPr>
          <p:cNvPr id="160" name="Google Shape;160;p31"/>
          <p:cNvPicPr preferRelativeResize="0"/>
          <p:nvPr/>
        </p:nvPicPr>
        <p:blipFill>
          <a:blip r:embed="rId4">
            <a:alphaModFix/>
          </a:blip>
          <a:stretch>
            <a:fillRect/>
          </a:stretch>
        </p:blipFill>
        <p:spPr>
          <a:xfrm>
            <a:off x="666638" y="2470388"/>
            <a:ext cx="6848475" cy="2371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2"/>
          <p:cNvSpPr txBox="1"/>
          <p:nvPr>
            <p:ph type="title"/>
          </p:nvPr>
        </p:nvSpPr>
        <p:spPr>
          <a:xfrm>
            <a:off x="486675" y="100575"/>
            <a:ext cx="7682700" cy="10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Text Classification with Representation Models</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166" name="Google Shape;166;p32"/>
          <p:cNvSpPr txBox="1"/>
          <p:nvPr>
            <p:ph idx="1" type="body"/>
          </p:nvPr>
        </p:nvSpPr>
        <p:spPr>
          <a:xfrm>
            <a:off x="0" y="1105225"/>
            <a:ext cx="8648100" cy="3688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None/>
            </a:pPr>
            <a:r>
              <a:rPr b="1" lang="en-GB" sz="2200"/>
              <a:t>Representation models have 2 flavors:</a:t>
            </a:r>
            <a:endParaRPr b="1" sz="2200"/>
          </a:p>
          <a:p>
            <a:pPr indent="-368300" lvl="0" marL="457200" rtl="0" algn="l">
              <a:lnSpc>
                <a:spcPct val="115000"/>
              </a:lnSpc>
              <a:spcBef>
                <a:spcPts val="1200"/>
              </a:spcBef>
              <a:spcAft>
                <a:spcPts val="0"/>
              </a:spcAft>
              <a:buSzPts val="2200"/>
              <a:buChar char="●"/>
            </a:pPr>
            <a:r>
              <a:rPr b="1" lang="en-GB" sz="2200"/>
              <a:t>Task-specific models -</a:t>
            </a:r>
            <a:r>
              <a:rPr lang="en-GB" sz="2200"/>
              <a:t> fine-tuned for one task (e.g., sentiment analysis)</a:t>
            </a:r>
            <a:endParaRPr sz="2200"/>
          </a:p>
          <a:p>
            <a:pPr indent="-368300" lvl="0" marL="457200" rtl="0" algn="l">
              <a:lnSpc>
                <a:spcPct val="115000"/>
              </a:lnSpc>
              <a:spcBef>
                <a:spcPts val="0"/>
              </a:spcBef>
              <a:spcAft>
                <a:spcPts val="0"/>
              </a:spcAft>
              <a:buSzPts val="2200"/>
              <a:buChar char="●"/>
            </a:pPr>
            <a:r>
              <a:rPr b="1" lang="en-GB" sz="2200"/>
              <a:t>Embedding models</a:t>
            </a:r>
            <a:r>
              <a:rPr lang="en-GB" sz="2200"/>
              <a:t> - generate general-purpose vectors you can use for anything</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3"/>
          <p:cNvSpPr txBox="1"/>
          <p:nvPr>
            <p:ph type="title"/>
          </p:nvPr>
        </p:nvSpPr>
        <p:spPr>
          <a:xfrm>
            <a:off x="486675" y="100575"/>
            <a:ext cx="7682700" cy="10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Text Classification with Representation Models</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172" name="Google Shape;172;p33"/>
          <p:cNvSpPr txBox="1"/>
          <p:nvPr>
            <p:ph idx="1" type="body"/>
          </p:nvPr>
        </p:nvSpPr>
        <p:spPr>
          <a:xfrm>
            <a:off x="0" y="1105225"/>
            <a:ext cx="8648100" cy="811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b="1" lang="en-GB" sz="2200"/>
              <a:t>Representation models have 2 flavors:</a:t>
            </a:r>
            <a:endParaRPr sz="2200"/>
          </a:p>
        </p:txBody>
      </p:sp>
      <p:pic>
        <p:nvPicPr>
          <p:cNvPr id="173" name="Google Shape;173;p33"/>
          <p:cNvPicPr preferRelativeResize="0"/>
          <p:nvPr/>
        </p:nvPicPr>
        <p:blipFill>
          <a:blip r:embed="rId3">
            <a:alphaModFix/>
          </a:blip>
          <a:stretch>
            <a:fillRect/>
          </a:stretch>
        </p:blipFill>
        <p:spPr>
          <a:xfrm>
            <a:off x="691575" y="1619425"/>
            <a:ext cx="7760850" cy="30280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4"/>
          <p:cNvSpPr txBox="1"/>
          <p:nvPr>
            <p:ph type="title"/>
          </p:nvPr>
        </p:nvSpPr>
        <p:spPr>
          <a:xfrm>
            <a:off x="486675" y="100575"/>
            <a:ext cx="76827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a:highlight>
                  <a:schemeClr val="lt1"/>
                </a:highlight>
              </a:rPr>
              <a:t>Model Selection</a:t>
            </a:r>
            <a:endParaRPr>
              <a:highlight>
                <a:schemeClr val="lt1"/>
              </a:highlight>
            </a:endParaRPr>
          </a:p>
          <a:p>
            <a:pPr indent="0" lvl="0" marL="0" rtl="0" algn="l">
              <a:lnSpc>
                <a:spcPct val="100000"/>
              </a:lnSpc>
              <a:spcBef>
                <a:spcPts val="0"/>
              </a:spcBef>
              <a:spcAft>
                <a:spcPts val="0"/>
              </a:spcAft>
              <a:buSzPts val="990"/>
              <a:buNone/>
            </a:pPr>
            <a:r>
              <a:t/>
            </a:r>
            <a:endParaRPr>
              <a:highlight>
                <a:schemeClr val="lt1"/>
              </a:highlight>
            </a:endParaRPr>
          </a:p>
        </p:txBody>
      </p:sp>
      <p:sp>
        <p:nvSpPr>
          <p:cNvPr id="179" name="Google Shape;179;p34"/>
          <p:cNvSpPr txBox="1"/>
          <p:nvPr>
            <p:ph idx="1" type="body"/>
          </p:nvPr>
        </p:nvSpPr>
        <p:spPr>
          <a:xfrm>
            <a:off x="3975" y="880250"/>
            <a:ext cx="8648100" cy="3576000"/>
          </a:xfrm>
          <a:prstGeom prst="rect">
            <a:avLst/>
          </a:prstGeom>
          <a:noFill/>
          <a:ln>
            <a:noFill/>
          </a:ln>
        </p:spPr>
        <p:txBody>
          <a:bodyPr anchorCtr="0" anchor="t" bIns="91425" lIns="91425" spcFirstLastPara="1" rIns="91425" wrap="square" tIns="91425">
            <a:normAutofit lnSpcReduction="20000"/>
          </a:bodyPr>
          <a:lstStyle/>
          <a:p>
            <a:pPr indent="-368300" lvl="0" marL="457200" rtl="0" algn="l">
              <a:spcBef>
                <a:spcPts val="1200"/>
              </a:spcBef>
              <a:spcAft>
                <a:spcPts val="0"/>
              </a:spcAft>
              <a:buSzPts val="2200"/>
              <a:buChar char="●"/>
            </a:pPr>
            <a:r>
              <a:rPr lang="en-GB" sz="2200"/>
              <a:t>Hugging Face Hub has more than 60,000 models for text classification over 8,000 models for generating embeddings.</a:t>
            </a:r>
            <a:endParaRPr sz="2200"/>
          </a:p>
          <a:p>
            <a:pPr indent="-368300" lvl="0" marL="457200" rtl="0" algn="l">
              <a:spcBef>
                <a:spcPts val="0"/>
              </a:spcBef>
              <a:spcAft>
                <a:spcPts val="0"/>
              </a:spcAft>
              <a:buSzPts val="2200"/>
              <a:buChar char="●"/>
            </a:pPr>
            <a:r>
              <a:rPr lang="en-GB" sz="2200"/>
              <a:t>Consider architecture, size, and </a:t>
            </a:r>
            <a:r>
              <a:rPr lang="en-GB" sz="2200"/>
              <a:t>language</a:t>
            </a:r>
            <a:r>
              <a:rPr lang="en-GB" sz="2200"/>
              <a:t> compatibility </a:t>
            </a:r>
            <a:endParaRPr sz="2200"/>
          </a:p>
          <a:p>
            <a:pPr indent="-368300" lvl="0" marL="457200" rtl="0" algn="l">
              <a:spcBef>
                <a:spcPts val="0"/>
              </a:spcBef>
              <a:spcAft>
                <a:spcPts val="0"/>
              </a:spcAft>
              <a:buSzPts val="2200"/>
              <a:buChar char="●"/>
            </a:pPr>
            <a:r>
              <a:rPr lang="en-GB" sz="2200"/>
              <a:t>Good baseline models to try:</a:t>
            </a:r>
            <a:endParaRPr sz="2200"/>
          </a:p>
          <a:p>
            <a:pPr indent="-368300" lvl="1" marL="914400" rtl="0" algn="l">
              <a:spcBef>
                <a:spcPts val="0"/>
              </a:spcBef>
              <a:spcAft>
                <a:spcPts val="0"/>
              </a:spcAft>
              <a:buSzPts val="2200"/>
              <a:buChar char="○"/>
            </a:pPr>
            <a:r>
              <a:rPr b="1" lang="en-GB" sz="2200"/>
              <a:t>bert-base-uncased (110M params)</a:t>
            </a:r>
            <a:endParaRPr b="1" sz="2200"/>
          </a:p>
          <a:p>
            <a:pPr indent="-368300" lvl="1" marL="914400" rtl="0" algn="l">
              <a:spcBef>
                <a:spcPts val="0"/>
              </a:spcBef>
              <a:spcAft>
                <a:spcPts val="0"/>
              </a:spcAft>
              <a:buSzPts val="2200"/>
              <a:buChar char="○"/>
            </a:pPr>
            <a:r>
              <a:rPr b="1" lang="en-GB" sz="2200"/>
              <a:t>roberta-base (125M params)</a:t>
            </a:r>
            <a:endParaRPr b="1" sz="2200"/>
          </a:p>
          <a:p>
            <a:pPr indent="-368300" lvl="1" marL="914400" rtl="0" algn="l">
              <a:spcBef>
                <a:spcPts val="0"/>
              </a:spcBef>
              <a:spcAft>
                <a:spcPts val="0"/>
              </a:spcAft>
              <a:buSzPts val="2200"/>
              <a:buChar char="○"/>
            </a:pPr>
            <a:r>
              <a:rPr b="1" lang="en-GB" sz="2200"/>
              <a:t>distilbert-base-uncased (66M params - faster)</a:t>
            </a:r>
            <a:endParaRPr b="1" sz="2200"/>
          </a:p>
          <a:p>
            <a:pPr indent="-368300" lvl="1" marL="914400" rtl="0" algn="l">
              <a:spcBef>
                <a:spcPts val="0"/>
              </a:spcBef>
              <a:spcAft>
                <a:spcPts val="0"/>
              </a:spcAft>
              <a:buSzPts val="2200"/>
              <a:buChar char="○"/>
            </a:pPr>
            <a:r>
              <a:rPr b="1" lang="en-GB" sz="2200"/>
              <a:t>microsoft/deberta-base (134M params)</a:t>
            </a:r>
            <a:endParaRPr b="1" sz="2200"/>
          </a:p>
          <a:p>
            <a:pPr indent="-368300" lvl="1" marL="914400" rtl="0" algn="l">
              <a:spcBef>
                <a:spcPts val="0"/>
              </a:spcBef>
              <a:spcAft>
                <a:spcPts val="0"/>
              </a:spcAft>
              <a:buSzPts val="2200"/>
              <a:buChar char="○"/>
            </a:pPr>
            <a:r>
              <a:rPr b="1" lang="en-GB" sz="2200"/>
              <a:t>bert-tiny</a:t>
            </a:r>
            <a:endParaRPr b="1" sz="2200"/>
          </a:p>
          <a:p>
            <a:pPr indent="-368300" lvl="1" marL="914400" rtl="0" algn="l">
              <a:spcBef>
                <a:spcPts val="0"/>
              </a:spcBef>
              <a:spcAft>
                <a:spcPts val="0"/>
              </a:spcAft>
              <a:buSzPts val="2200"/>
              <a:buChar char="○"/>
            </a:pPr>
            <a:r>
              <a:rPr b="1" lang="en-GB" sz="2200"/>
              <a:t>ALBERT base v2</a:t>
            </a:r>
            <a:endParaRPr b="1" sz="22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